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03" r:id="rId2"/>
    <p:sldId id="405" r:id="rId3"/>
    <p:sldId id="408" r:id="rId4"/>
    <p:sldId id="410" r:id="rId5"/>
    <p:sldId id="406" r:id="rId6"/>
    <p:sldId id="412" r:id="rId7"/>
    <p:sldId id="407" r:id="rId8"/>
    <p:sldId id="411" r:id="rId9"/>
    <p:sldId id="395" r:id="rId10"/>
    <p:sldId id="358" r:id="rId11"/>
    <p:sldId id="394" r:id="rId12"/>
    <p:sldId id="383" r:id="rId13"/>
    <p:sldId id="388" r:id="rId14"/>
    <p:sldId id="359" r:id="rId15"/>
    <p:sldId id="364" r:id="rId16"/>
    <p:sldId id="385" r:id="rId17"/>
    <p:sldId id="361" r:id="rId18"/>
    <p:sldId id="374" r:id="rId19"/>
    <p:sldId id="386" r:id="rId20"/>
    <p:sldId id="366" r:id="rId21"/>
    <p:sldId id="384" r:id="rId22"/>
    <p:sldId id="381" r:id="rId23"/>
    <p:sldId id="367" r:id="rId24"/>
    <p:sldId id="370" r:id="rId25"/>
    <p:sldId id="413" r:id="rId26"/>
    <p:sldId id="371" r:id="rId27"/>
    <p:sldId id="3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1B"/>
    <a:srgbClr val="0C3C7C"/>
    <a:srgbClr val="018D8D"/>
    <a:srgbClr val="F6F6F6"/>
    <a:srgbClr val="CC6600"/>
    <a:srgbClr val="FFFF00"/>
    <a:srgbClr val="872175"/>
    <a:srgbClr val="019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-11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581F9-F761-4A96-A3BB-09E0EA883AC4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88213-BA4B-4017-A9CA-B63089FC3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8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88213-BA4B-4017-A9CA-B63089FC31B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0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88213-BA4B-4017-A9CA-B63089FC31B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01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22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7E997B7-D6E6-409C-9542-8BE32F7035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8493" y="1375238"/>
            <a:ext cx="2654514" cy="2654514"/>
          </a:xfrm>
          <a:custGeom>
            <a:avLst/>
            <a:gdLst>
              <a:gd name="connsiteX0" fmla="*/ 1327257 w 2654514"/>
              <a:gd name="connsiteY0" fmla="*/ 0 h 2654514"/>
              <a:gd name="connsiteX1" fmla="*/ 2654514 w 2654514"/>
              <a:gd name="connsiteY1" fmla="*/ 1327257 h 2654514"/>
              <a:gd name="connsiteX2" fmla="*/ 1327257 w 2654514"/>
              <a:gd name="connsiteY2" fmla="*/ 2654514 h 2654514"/>
              <a:gd name="connsiteX3" fmla="*/ 0 w 2654514"/>
              <a:gd name="connsiteY3" fmla="*/ 1327257 h 2654514"/>
              <a:gd name="connsiteX4" fmla="*/ 1327257 w 2654514"/>
              <a:gd name="connsiteY4" fmla="*/ 0 h 26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514" h="2654514">
                <a:moveTo>
                  <a:pt x="1327257" y="0"/>
                </a:moveTo>
                <a:cubicBezTo>
                  <a:pt x="2060281" y="0"/>
                  <a:pt x="2654514" y="594233"/>
                  <a:pt x="2654514" y="1327257"/>
                </a:cubicBezTo>
                <a:cubicBezTo>
                  <a:pt x="2654514" y="2060281"/>
                  <a:pt x="2060281" y="2654514"/>
                  <a:pt x="1327257" y="2654514"/>
                </a:cubicBezTo>
                <a:cubicBezTo>
                  <a:pt x="594233" y="2654514"/>
                  <a:pt x="0" y="2060281"/>
                  <a:pt x="0" y="1327257"/>
                </a:cubicBezTo>
                <a:cubicBezTo>
                  <a:pt x="0" y="594233"/>
                  <a:pt x="594233" y="0"/>
                  <a:pt x="1327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72D2B8F-33B3-4B52-A36B-36466142F4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05750" y="2438953"/>
            <a:ext cx="4286250" cy="4434038"/>
          </a:xfrm>
          <a:custGeom>
            <a:avLst/>
            <a:gdLst>
              <a:gd name="connsiteX0" fmla="*/ 0 w 4286250"/>
              <a:gd name="connsiteY0" fmla="*/ 0 h 4434038"/>
              <a:gd name="connsiteX1" fmla="*/ 4286250 w 4286250"/>
              <a:gd name="connsiteY1" fmla="*/ 0 h 4434038"/>
              <a:gd name="connsiteX2" fmla="*/ 4286250 w 4286250"/>
              <a:gd name="connsiteY2" fmla="*/ 4434038 h 4434038"/>
              <a:gd name="connsiteX3" fmla="*/ 0 w 4286250"/>
              <a:gd name="connsiteY3" fmla="*/ 4434038 h 443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250" h="4434038">
                <a:moveTo>
                  <a:pt x="0" y="0"/>
                </a:moveTo>
                <a:lnTo>
                  <a:pt x="4286250" y="0"/>
                </a:lnTo>
                <a:lnTo>
                  <a:pt x="4286250" y="4434038"/>
                </a:lnTo>
                <a:lnTo>
                  <a:pt x="0" y="44340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1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0EA79520-A150-46CD-AE87-526CDCC228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8185" y="1471806"/>
            <a:ext cx="2121233" cy="2019282"/>
          </a:xfrm>
          <a:custGeom>
            <a:avLst/>
            <a:gdLst>
              <a:gd name="connsiteX0" fmla="*/ 0 w 2121233"/>
              <a:gd name="connsiteY0" fmla="*/ 0 h 2019282"/>
              <a:gd name="connsiteX1" fmla="*/ 2121233 w 2121233"/>
              <a:gd name="connsiteY1" fmla="*/ 0 h 2019282"/>
              <a:gd name="connsiteX2" fmla="*/ 2121233 w 2121233"/>
              <a:gd name="connsiteY2" fmla="*/ 2019282 h 2019282"/>
              <a:gd name="connsiteX3" fmla="*/ 0 w 2121233"/>
              <a:gd name="connsiteY3" fmla="*/ 2019282 h 201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233" h="2019282">
                <a:moveTo>
                  <a:pt x="0" y="0"/>
                </a:moveTo>
                <a:lnTo>
                  <a:pt x="2121233" y="0"/>
                </a:lnTo>
                <a:lnTo>
                  <a:pt x="2121233" y="2019282"/>
                </a:lnTo>
                <a:lnTo>
                  <a:pt x="0" y="20192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5EEE9AA0-4B70-49F6-8B70-982A6BAF1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1672" y="1471807"/>
            <a:ext cx="2784328" cy="2019282"/>
          </a:xfrm>
          <a:custGeom>
            <a:avLst/>
            <a:gdLst>
              <a:gd name="connsiteX0" fmla="*/ 0 w 2784328"/>
              <a:gd name="connsiteY0" fmla="*/ 0 h 2019282"/>
              <a:gd name="connsiteX1" fmla="*/ 2784328 w 2784328"/>
              <a:gd name="connsiteY1" fmla="*/ 0 h 2019282"/>
              <a:gd name="connsiteX2" fmla="*/ 2784328 w 2784328"/>
              <a:gd name="connsiteY2" fmla="*/ 2019282 h 2019282"/>
              <a:gd name="connsiteX3" fmla="*/ 0 w 2784328"/>
              <a:gd name="connsiteY3" fmla="*/ 2019282 h 201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328" h="2019282">
                <a:moveTo>
                  <a:pt x="0" y="0"/>
                </a:moveTo>
                <a:lnTo>
                  <a:pt x="2784328" y="0"/>
                </a:lnTo>
                <a:lnTo>
                  <a:pt x="2784328" y="2019282"/>
                </a:lnTo>
                <a:lnTo>
                  <a:pt x="0" y="20192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37A91271-E7DF-409A-885E-75CEEAE4AF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78185" y="3596319"/>
            <a:ext cx="2784328" cy="2019282"/>
          </a:xfrm>
          <a:custGeom>
            <a:avLst/>
            <a:gdLst>
              <a:gd name="connsiteX0" fmla="*/ 0 w 2784328"/>
              <a:gd name="connsiteY0" fmla="*/ 0 h 2019282"/>
              <a:gd name="connsiteX1" fmla="*/ 2784328 w 2784328"/>
              <a:gd name="connsiteY1" fmla="*/ 0 h 2019282"/>
              <a:gd name="connsiteX2" fmla="*/ 2784328 w 2784328"/>
              <a:gd name="connsiteY2" fmla="*/ 2019282 h 2019282"/>
              <a:gd name="connsiteX3" fmla="*/ 0 w 2784328"/>
              <a:gd name="connsiteY3" fmla="*/ 2019282 h 201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328" h="2019282">
                <a:moveTo>
                  <a:pt x="0" y="0"/>
                </a:moveTo>
                <a:lnTo>
                  <a:pt x="2784328" y="0"/>
                </a:lnTo>
                <a:lnTo>
                  <a:pt x="2784328" y="2019282"/>
                </a:lnTo>
                <a:lnTo>
                  <a:pt x="0" y="20192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99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73A4B8C-3705-411C-937E-92344DA3C53D}"/>
              </a:ext>
            </a:extLst>
          </p:cNvPr>
          <p:cNvSpPr/>
          <p:nvPr userDrawn="1"/>
        </p:nvSpPr>
        <p:spPr>
          <a:xfrm>
            <a:off x="7559218" y="0"/>
            <a:ext cx="549102" cy="6903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429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F0E1726-DE6E-43AB-B2D4-43E630ADA3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86700" y="0"/>
            <a:ext cx="4305300" cy="6872991"/>
          </a:xfrm>
          <a:custGeom>
            <a:avLst/>
            <a:gdLst>
              <a:gd name="connsiteX0" fmla="*/ 0 w 4305300"/>
              <a:gd name="connsiteY0" fmla="*/ 0 h 6872991"/>
              <a:gd name="connsiteX1" fmla="*/ 4305300 w 4305300"/>
              <a:gd name="connsiteY1" fmla="*/ 0 h 6872991"/>
              <a:gd name="connsiteX2" fmla="*/ 4305300 w 4305300"/>
              <a:gd name="connsiteY2" fmla="*/ 6872991 h 6872991"/>
              <a:gd name="connsiteX3" fmla="*/ 0 w 4305300"/>
              <a:gd name="connsiteY3" fmla="*/ 6872991 h 687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5300" h="6872991">
                <a:moveTo>
                  <a:pt x="0" y="0"/>
                </a:moveTo>
                <a:lnTo>
                  <a:pt x="4305300" y="0"/>
                </a:lnTo>
                <a:lnTo>
                  <a:pt x="4305300" y="6872991"/>
                </a:lnTo>
                <a:lnTo>
                  <a:pt x="0" y="68729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93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5F4C2E29-3D49-4E1E-ACAF-AE28CE00B0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6132" y="1438992"/>
            <a:ext cx="4478960" cy="2409882"/>
          </a:xfrm>
          <a:custGeom>
            <a:avLst/>
            <a:gdLst>
              <a:gd name="connsiteX0" fmla="*/ 0 w 4478960"/>
              <a:gd name="connsiteY0" fmla="*/ 0 h 2409882"/>
              <a:gd name="connsiteX1" fmla="*/ 4478960 w 4478960"/>
              <a:gd name="connsiteY1" fmla="*/ 0 h 2409882"/>
              <a:gd name="connsiteX2" fmla="*/ 4478960 w 4478960"/>
              <a:gd name="connsiteY2" fmla="*/ 2409882 h 2409882"/>
              <a:gd name="connsiteX3" fmla="*/ 0 w 4478960"/>
              <a:gd name="connsiteY3" fmla="*/ 2409882 h 240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8960" h="2409882">
                <a:moveTo>
                  <a:pt x="0" y="0"/>
                </a:moveTo>
                <a:lnTo>
                  <a:pt x="4478960" y="0"/>
                </a:lnTo>
                <a:lnTo>
                  <a:pt x="4478960" y="2409882"/>
                </a:lnTo>
                <a:lnTo>
                  <a:pt x="0" y="24098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1D7E9F6-4A8D-42FA-B573-B609D9705D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05092" y="3848874"/>
            <a:ext cx="4879801" cy="2230922"/>
          </a:xfrm>
          <a:custGeom>
            <a:avLst/>
            <a:gdLst>
              <a:gd name="connsiteX0" fmla="*/ 0 w 4879801"/>
              <a:gd name="connsiteY0" fmla="*/ 0 h 2230922"/>
              <a:gd name="connsiteX1" fmla="*/ 4879801 w 4879801"/>
              <a:gd name="connsiteY1" fmla="*/ 0 h 2230922"/>
              <a:gd name="connsiteX2" fmla="*/ 4879801 w 4879801"/>
              <a:gd name="connsiteY2" fmla="*/ 2230922 h 2230922"/>
              <a:gd name="connsiteX3" fmla="*/ 0 w 4879801"/>
              <a:gd name="connsiteY3" fmla="*/ 2230922 h 223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801" h="2230922">
                <a:moveTo>
                  <a:pt x="0" y="0"/>
                </a:moveTo>
                <a:lnTo>
                  <a:pt x="4879801" y="0"/>
                </a:lnTo>
                <a:lnTo>
                  <a:pt x="4879801" y="2230922"/>
                </a:lnTo>
                <a:lnTo>
                  <a:pt x="0" y="22309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79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1BB7DA3-56ED-4C03-AC51-BE16E63288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42377" y="1466850"/>
            <a:ext cx="3848807" cy="5406139"/>
          </a:xfrm>
          <a:custGeom>
            <a:avLst/>
            <a:gdLst>
              <a:gd name="connsiteX0" fmla="*/ 0 w 3848807"/>
              <a:gd name="connsiteY0" fmla="*/ 0 h 5406139"/>
              <a:gd name="connsiteX1" fmla="*/ 3848807 w 3848807"/>
              <a:gd name="connsiteY1" fmla="*/ 0 h 5406139"/>
              <a:gd name="connsiteX2" fmla="*/ 3848807 w 3848807"/>
              <a:gd name="connsiteY2" fmla="*/ 5406139 h 5406139"/>
              <a:gd name="connsiteX3" fmla="*/ 0 w 3848807"/>
              <a:gd name="connsiteY3" fmla="*/ 5406139 h 540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807" h="5406139">
                <a:moveTo>
                  <a:pt x="0" y="0"/>
                </a:moveTo>
                <a:lnTo>
                  <a:pt x="3848807" y="0"/>
                </a:lnTo>
                <a:lnTo>
                  <a:pt x="3848807" y="5406139"/>
                </a:lnTo>
                <a:lnTo>
                  <a:pt x="0" y="54061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8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FF50510-4365-4583-9A59-A763FF74A331}"/>
              </a:ext>
            </a:extLst>
          </p:cNvPr>
          <p:cNvSpPr/>
          <p:nvPr userDrawn="1"/>
        </p:nvSpPr>
        <p:spPr>
          <a:xfrm>
            <a:off x="32009" y="1241127"/>
            <a:ext cx="12192000" cy="4605154"/>
          </a:xfrm>
          <a:prstGeom prst="roundRect">
            <a:avLst>
              <a:gd name="adj" fmla="val 0"/>
            </a:avLst>
          </a:prstGeom>
          <a:solidFill>
            <a:srgbClr val="F6F6F6"/>
          </a:solidFill>
          <a:ln>
            <a:noFill/>
          </a:ln>
          <a:effectLst>
            <a:outerShdw blurRad="393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5C43782B-EB4F-478E-A68B-C00C9C96A3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2173" y="1603717"/>
            <a:ext cx="4372414" cy="3843626"/>
          </a:xfrm>
          <a:custGeom>
            <a:avLst/>
            <a:gdLst>
              <a:gd name="connsiteX0" fmla="*/ 2234140 w 4372414"/>
              <a:gd name="connsiteY0" fmla="*/ 2338696 h 3843626"/>
              <a:gd name="connsiteX1" fmla="*/ 2986606 w 4372414"/>
              <a:gd name="connsiteY1" fmla="*/ 3091161 h 3843626"/>
              <a:gd name="connsiteX2" fmla="*/ 2234140 w 4372414"/>
              <a:gd name="connsiteY2" fmla="*/ 3843626 h 3843626"/>
              <a:gd name="connsiteX3" fmla="*/ 1481674 w 4372414"/>
              <a:gd name="connsiteY3" fmla="*/ 3091161 h 3843626"/>
              <a:gd name="connsiteX4" fmla="*/ 2234140 w 4372414"/>
              <a:gd name="connsiteY4" fmla="*/ 2338696 h 3843626"/>
              <a:gd name="connsiteX5" fmla="*/ 3453098 w 4372414"/>
              <a:gd name="connsiteY5" fmla="*/ 645654 h 3843626"/>
              <a:gd name="connsiteX6" fmla="*/ 4372414 w 4372414"/>
              <a:gd name="connsiteY6" fmla="*/ 1564969 h 3843626"/>
              <a:gd name="connsiteX7" fmla="*/ 3453098 w 4372414"/>
              <a:gd name="connsiteY7" fmla="*/ 2484284 h 3843626"/>
              <a:gd name="connsiteX8" fmla="*/ 2533782 w 4372414"/>
              <a:gd name="connsiteY8" fmla="*/ 1564969 h 3843626"/>
              <a:gd name="connsiteX9" fmla="*/ 3453098 w 4372414"/>
              <a:gd name="connsiteY9" fmla="*/ 645654 h 3843626"/>
              <a:gd name="connsiteX10" fmla="*/ 1185229 w 4372414"/>
              <a:gd name="connsiteY10" fmla="*/ 0 h 3843626"/>
              <a:gd name="connsiteX11" fmla="*/ 2370458 w 4372414"/>
              <a:gd name="connsiteY11" fmla="*/ 1185228 h 3843626"/>
              <a:gd name="connsiteX12" fmla="*/ 1185229 w 4372414"/>
              <a:gd name="connsiteY12" fmla="*/ 2370456 h 3843626"/>
              <a:gd name="connsiteX13" fmla="*/ 0 w 4372414"/>
              <a:gd name="connsiteY13" fmla="*/ 1185228 h 3843626"/>
              <a:gd name="connsiteX14" fmla="*/ 1185229 w 4372414"/>
              <a:gd name="connsiteY14" fmla="*/ 0 h 384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72414" h="3843626">
                <a:moveTo>
                  <a:pt x="2234140" y="2338696"/>
                </a:moveTo>
                <a:cubicBezTo>
                  <a:pt x="2649715" y="2338696"/>
                  <a:pt x="2986606" y="2675586"/>
                  <a:pt x="2986606" y="3091161"/>
                </a:cubicBezTo>
                <a:cubicBezTo>
                  <a:pt x="2986606" y="3506736"/>
                  <a:pt x="2649715" y="3843626"/>
                  <a:pt x="2234140" y="3843626"/>
                </a:cubicBezTo>
                <a:cubicBezTo>
                  <a:pt x="1818565" y="3843626"/>
                  <a:pt x="1481674" y="3506736"/>
                  <a:pt x="1481674" y="3091161"/>
                </a:cubicBezTo>
                <a:cubicBezTo>
                  <a:pt x="1481674" y="2675586"/>
                  <a:pt x="1818565" y="2338696"/>
                  <a:pt x="2234140" y="2338696"/>
                </a:cubicBezTo>
                <a:close/>
                <a:moveTo>
                  <a:pt x="3453098" y="645654"/>
                </a:moveTo>
                <a:cubicBezTo>
                  <a:pt x="3960822" y="645654"/>
                  <a:pt x="4372414" y="1057245"/>
                  <a:pt x="4372414" y="1564969"/>
                </a:cubicBezTo>
                <a:cubicBezTo>
                  <a:pt x="4372414" y="2072693"/>
                  <a:pt x="3960822" y="2484284"/>
                  <a:pt x="3453098" y="2484284"/>
                </a:cubicBezTo>
                <a:cubicBezTo>
                  <a:pt x="2945374" y="2484284"/>
                  <a:pt x="2533782" y="2072693"/>
                  <a:pt x="2533782" y="1564969"/>
                </a:cubicBezTo>
                <a:cubicBezTo>
                  <a:pt x="2533782" y="1057245"/>
                  <a:pt x="2945374" y="645654"/>
                  <a:pt x="3453098" y="645654"/>
                </a:cubicBezTo>
                <a:close/>
                <a:moveTo>
                  <a:pt x="1185229" y="0"/>
                </a:moveTo>
                <a:cubicBezTo>
                  <a:pt x="1839813" y="0"/>
                  <a:pt x="2370458" y="530645"/>
                  <a:pt x="2370458" y="1185228"/>
                </a:cubicBezTo>
                <a:cubicBezTo>
                  <a:pt x="2370458" y="1839811"/>
                  <a:pt x="1839813" y="2370456"/>
                  <a:pt x="1185229" y="2370456"/>
                </a:cubicBezTo>
                <a:cubicBezTo>
                  <a:pt x="530645" y="2370456"/>
                  <a:pt x="0" y="1839811"/>
                  <a:pt x="0" y="1185228"/>
                </a:cubicBezTo>
                <a:cubicBezTo>
                  <a:pt x="0" y="530645"/>
                  <a:pt x="530645" y="0"/>
                  <a:pt x="11852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69866CA-D8B7-4D59-9DAA-2658BBB0FFAD}"/>
              </a:ext>
            </a:extLst>
          </p:cNvPr>
          <p:cNvSpPr/>
          <p:nvPr userDrawn="1"/>
        </p:nvSpPr>
        <p:spPr>
          <a:xfrm>
            <a:off x="1" y="0"/>
            <a:ext cx="8905537" cy="6858000"/>
          </a:xfrm>
          <a:prstGeom prst="roundRect">
            <a:avLst>
              <a:gd name="adj" fmla="val 0"/>
            </a:avLst>
          </a:prstGeom>
          <a:solidFill>
            <a:srgbClr val="F6F6F6"/>
          </a:solidFill>
          <a:ln>
            <a:noFill/>
          </a:ln>
          <a:effectLst>
            <a:outerShdw blurRad="3937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8F2F4DC-A007-4B09-A037-1E97DB5813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6934" y="1247061"/>
            <a:ext cx="4137228" cy="2296832"/>
          </a:xfrm>
          <a:custGeom>
            <a:avLst/>
            <a:gdLst>
              <a:gd name="connsiteX0" fmla="*/ 0 w 4137228"/>
              <a:gd name="connsiteY0" fmla="*/ 0 h 2296832"/>
              <a:gd name="connsiteX1" fmla="*/ 4137228 w 4137228"/>
              <a:gd name="connsiteY1" fmla="*/ 0 h 2296832"/>
              <a:gd name="connsiteX2" fmla="*/ 4137228 w 4137228"/>
              <a:gd name="connsiteY2" fmla="*/ 2296832 h 2296832"/>
              <a:gd name="connsiteX3" fmla="*/ 0 w 4137228"/>
              <a:gd name="connsiteY3" fmla="*/ 2296832 h 229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7228" h="2296832">
                <a:moveTo>
                  <a:pt x="0" y="0"/>
                </a:moveTo>
                <a:lnTo>
                  <a:pt x="4137228" y="0"/>
                </a:lnTo>
                <a:lnTo>
                  <a:pt x="4137228" y="2296832"/>
                </a:lnTo>
                <a:lnTo>
                  <a:pt x="0" y="2296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E1D0BAA-E086-404B-9B09-78F1C5762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07720" y="3682769"/>
            <a:ext cx="4137228" cy="2296832"/>
          </a:xfrm>
          <a:custGeom>
            <a:avLst/>
            <a:gdLst>
              <a:gd name="connsiteX0" fmla="*/ 0 w 4137228"/>
              <a:gd name="connsiteY0" fmla="*/ 0 h 2296832"/>
              <a:gd name="connsiteX1" fmla="*/ 4137228 w 4137228"/>
              <a:gd name="connsiteY1" fmla="*/ 0 h 2296832"/>
              <a:gd name="connsiteX2" fmla="*/ 4137228 w 4137228"/>
              <a:gd name="connsiteY2" fmla="*/ 2296832 h 2296832"/>
              <a:gd name="connsiteX3" fmla="*/ 0 w 4137228"/>
              <a:gd name="connsiteY3" fmla="*/ 2296832 h 229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7228" h="2296832">
                <a:moveTo>
                  <a:pt x="0" y="0"/>
                </a:moveTo>
                <a:lnTo>
                  <a:pt x="4137228" y="0"/>
                </a:lnTo>
                <a:lnTo>
                  <a:pt x="4137228" y="2296832"/>
                </a:lnTo>
                <a:lnTo>
                  <a:pt x="0" y="2296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11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AB99EB2C-771E-412A-A3DF-E095F0E11C11}"/>
              </a:ext>
            </a:extLst>
          </p:cNvPr>
          <p:cNvSpPr/>
          <p:nvPr userDrawn="1"/>
        </p:nvSpPr>
        <p:spPr>
          <a:xfrm rot="18753734">
            <a:off x="7518447" y="2063350"/>
            <a:ext cx="5509552" cy="5555171"/>
          </a:xfrm>
          <a:custGeom>
            <a:avLst/>
            <a:gdLst>
              <a:gd name="connsiteX0" fmla="*/ 5509552 w 5509552"/>
              <a:gd name="connsiteY0" fmla="*/ 0 h 5555171"/>
              <a:gd name="connsiteX1" fmla="*/ 5509552 w 5509552"/>
              <a:gd name="connsiteY1" fmla="*/ 2852900 h 5555171"/>
              <a:gd name="connsiteX2" fmla="*/ 2566963 w 5509552"/>
              <a:gd name="connsiteY2" fmla="*/ 5555171 h 5555171"/>
              <a:gd name="connsiteX3" fmla="*/ 1 w 5509552"/>
              <a:gd name="connsiteY3" fmla="*/ 2759925 h 5555171"/>
              <a:gd name="connsiteX4" fmla="*/ 0 w 5509552"/>
              <a:gd name="connsiteY4" fmla="*/ 0 h 555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9552" h="5555171">
                <a:moveTo>
                  <a:pt x="5509552" y="0"/>
                </a:moveTo>
                <a:lnTo>
                  <a:pt x="5509552" y="2852900"/>
                </a:lnTo>
                <a:lnTo>
                  <a:pt x="2566963" y="5555171"/>
                </a:lnTo>
                <a:lnTo>
                  <a:pt x="1" y="2759925"/>
                </a:lnTo>
                <a:lnTo>
                  <a:pt x="0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ffectLst>
            <a:outerShdw blurRad="3556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25C7A183-DD20-490F-AE30-C5567A339924}"/>
              </a:ext>
            </a:extLst>
          </p:cNvPr>
          <p:cNvSpPr/>
          <p:nvPr userDrawn="1"/>
        </p:nvSpPr>
        <p:spPr>
          <a:xfrm rot="18753734">
            <a:off x="5114679" y="-2039332"/>
            <a:ext cx="3720494" cy="4135737"/>
          </a:xfrm>
          <a:custGeom>
            <a:avLst/>
            <a:gdLst>
              <a:gd name="connsiteX0" fmla="*/ 0 w 3720494"/>
              <a:gd name="connsiteY0" fmla="*/ 0 h 4135737"/>
              <a:gd name="connsiteX1" fmla="*/ 3720494 w 3720494"/>
              <a:gd name="connsiteY1" fmla="*/ 4051364 h 4135737"/>
              <a:gd name="connsiteX2" fmla="*/ 3720494 w 3720494"/>
              <a:gd name="connsiteY2" fmla="*/ 4135737 h 4135737"/>
              <a:gd name="connsiteX3" fmla="*/ 0 w 3720494"/>
              <a:gd name="connsiteY3" fmla="*/ 4135737 h 413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494" h="4135737">
                <a:moveTo>
                  <a:pt x="0" y="0"/>
                </a:moveTo>
                <a:lnTo>
                  <a:pt x="3720494" y="4051364"/>
                </a:lnTo>
                <a:lnTo>
                  <a:pt x="3720494" y="4135737"/>
                </a:lnTo>
                <a:lnTo>
                  <a:pt x="0" y="41357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556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AF303DC3-35D9-48F6-8FEF-6CC2B180C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2112" y="1"/>
            <a:ext cx="4949679" cy="2493859"/>
          </a:xfrm>
          <a:custGeom>
            <a:avLst/>
            <a:gdLst>
              <a:gd name="connsiteX0" fmla="*/ 0 w 4949679"/>
              <a:gd name="connsiteY0" fmla="*/ 0 h 2493859"/>
              <a:gd name="connsiteX1" fmla="*/ 4883095 w 4949679"/>
              <a:gd name="connsiteY1" fmla="*/ 0 h 2493859"/>
              <a:gd name="connsiteX2" fmla="*/ 4949679 w 4949679"/>
              <a:gd name="connsiteY2" fmla="*/ 61146 h 2493859"/>
              <a:gd name="connsiteX3" fmla="*/ 2715642 w 4949679"/>
              <a:gd name="connsiteY3" fmla="*/ 2493859 h 249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9679" h="2493859">
                <a:moveTo>
                  <a:pt x="0" y="0"/>
                </a:moveTo>
                <a:lnTo>
                  <a:pt x="4883095" y="0"/>
                </a:lnTo>
                <a:lnTo>
                  <a:pt x="4949679" y="61146"/>
                </a:lnTo>
                <a:lnTo>
                  <a:pt x="2715642" y="24938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A0D50E2-78F1-42B5-BF6B-EFFE2ECA70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6823" y="1283596"/>
            <a:ext cx="5495177" cy="5574405"/>
          </a:xfrm>
          <a:custGeom>
            <a:avLst/>
            <a:gdLst>
              <a:gd name="connsiteX0" fmla="*/ 3427379 w 5495177"/>
              <a:gd name="connsiteY0" fmla="*/ 0 h 5574405"/>
              <a:gd name="connsiteX1" fmla="*/ 5495177 w 5495177"/>
              <a:gd name="connsiteY1" fmla="*/ 1898924 h 5574405"/>
              <a:gd name="connsiteX2" fmla="*/ 5495177 w 5495177"/>
              <a:gd name="connsiteY2" fmla="*/ 5574405 h 5574405"/>
              <a:gd name="connsiteX3" fmla="*/ 2006054 w 5495177"/>
              <a:gd name="connsiteY3" fmla="*/ 5574405 h 5574405"/>
              <a:gd name="connsiteX4" fmla="*/ 0 w 5495177"/>
              <a:gd name="connsiteY4" fmla="*/ 3732182 h 557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177" h="5574405">
                <a:moveTo>
                  <a:pt x="3427379" y="0"/>
                </a:moveTo>
                <a:lnTo>
                  <a:pt x="5495177" y="1898924"/>
                </a:lnTo>
                <a:lnTo>
                  <a:pt x="5495177" y="5574405"/>
                </a:lnTo>
                <a:lnTo>
                  <a:pt x="2006054" y="5574405"/>
                </a:lnTo>
                <a:lnTo>
                  <a:pt x="0" y="37321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465FAE6-56A9-4081-A85E-972C245F7286}"/>
              </a:ext>
            </a:extLst>
          </p:cNvPr>
          <p:cNvSpPr/>
          <p:nvPr userDrawn="1"/>
        </p:nvSpPr>
        <p:spPr>
          <a:xfrm rot="16200000">
            <a:off x="1762286" y="-569710"/>
            <a:ext cx="2609567" cy="613414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4064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A74C75AE-1C73-4BE2-950E-F3D1EEB4E6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366676"/>
            <a:ext cx="5927142" cy="2296934"/>
          </a:xfrm>
          <a:custGeom>
            <a:avLst/>
            <a:gdLst>
              <a:gd name="connsiteX0" fmla="*/ 0 w 5927142"/>
              <a:gd name="connsiteY0" fmla="*/ 0 h 2296934"/>
              <a:gd name="connsiteX1" fmla="*/ 5927142 w 5927142"/>
              <a:gd name="connsiteY1" fmla="*/ 0 h 2296934"/>
              <a:gd name="connsiteX2" fmla="*/ 5927142 w 5927142"/>
              <a:gd name="connsiteY2" fmla="*/ 2296934 h 2296934"/>
              <a:gd name="connsiteX3" fmla="*/ 0 w 5927142"/>
              <a:gd name="connsiteY3" fmla="*/ 2296934 h 229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7142" h="2296934">
                <a:moveTo>
                  <a:pt x="0" y="0"/>
                </a:moveTo>
                <a:lnTo>
                  <a:pt x="5927142" y="0"/>
                </a:lnTo>
                <a:lnTo>
                  <a:pt x="5927142" y="2296934"/>
                </a:lnTo>
                <a:lnTo>
                  <a:pt x="0" y="22969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20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EEADD96-31CA-4C50-B850-8F7138124F38}"/>
              </a:ext>
            </a:extLst>
          </p:cNvPr>
          <p:cNvSpPr/>
          <p:nvPr userDrawn="1"/>
        </p:nvSpPr>
        <p:spPr>
          <a:xfrm rot="16200000">
            <a:off x="4017537" y="-1020789"/>
            <a:ext cx="4286250" cy="9128983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406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B1B3D54F-6085-4077-8FF9-32DAE904B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156" y="2303355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349C964-D4CC-4E42-A0EF-3F741D59E3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22989" y="2362602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9015A4-3A5D-4624-873B-A3F594256E8F}"/>
              </a:ext>
            </a:extLst>
          </p:cNvPr>
          <p:cNvSpPr/>
          <p:nvPr userDrawn="1"/>
        </p:nvSpPr>
        <p:spPr>
          <a:xfrm>
            <a:off x="5181601" y="3838575"/>
            <a:ext cx="3419474" cy="163541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04800" dist="38100" dir="2700000" algn="tl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B0323E-3CD1-4149-8737-D26C5D1A4484}"/>
              </a:ext>
            </a:extLst>
          </p:cNvPr>
          <p:cNvSpPr/>
          <p:nvPr userDrawn="1"/>
        </p:nvSpPr>
        <p:spPr>
          <a:xfrm>
            <a:off x="8953500" y="0"/>
            <a:ext cx="3276600" cy="4171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04800" dist="38100" dir="2700000" algn="tl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EC5574E-F51B-413F-B830-CB5E44A0B1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0" y="0"/>
            <a:ext cx="4530626" cy="6857998"/>
          </a:xfrm>
          <a:custGeom>
            <a:avLst/>
            <a:gdLst>
              <a:gd name="connsiteX0" fmla="*/ 0 w 4141218"/>
              <a:gd name="connsiteY0" fmla="*/ 0 h 6857998"/>
              <a:gd name="connsiteX1" fmla="*/ 4141218 w 4141218"/>
              <a:gd name="connsiteY1" fmla="*/ 0 h 6857998"/>
              <a:gd name="connsiteX2" fmla="*/ 4141218 w 4141218"/>
              <a:gd name="connsiteY2" fmla="*/ 6857998 h 6857998"/>
              <a:gd name="connsiteX3" fmla="*/ 0 w 4141218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1218" h="6857998">
                <a:moveTo>
                  <a:pt x="0" y="0"/>
                </a:moveTo>
                <a:lnTo>
                  <a:pt x="4141218" y="0"/>
                </a:lnTo>
                <a:lnTo>
                  <a:pt x="414121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72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C4616D-F2C3-4C22-BF06-CDED9A3EE667}"/>
              </a:ext>
            </a:extLst>
          </p:cNvPr>
          <p:cNvSpPr/>
          <p:nvPr userDrawn="1"/>
        </p:nvSpPr>
        <p:spPr>
          <a:xfrm rot="18189548">
            <a:off x="-24678" y="-2272118"/>
            <a:ext cx="6516409" cy="6463928"/>
          </a:xfrm>
          <a:custGeom>
            <a:avLst/>
            <a:gdLst>
              <a:gd name="connsiteX0" fmla="*/ 2293114 w 6516409"/>
              <a:gd name="connsiteY0" fmla="*/ 0 h 6463928"/>
              <a:gd name="connsiteX1" fmla="*/ 6516409 w 6516409"/>
              <a:gd name="connsiteY1" fmla="*/ 6463928 h 6463928"/>
              <a:gd name="connsiteX2" fmla="*/ 0 w 6516409"/>
              <a:gd name="connsiteY2" fmla="*/ 6463928 h 6463928"/>
              <a:gd name="connsiteX3" fmla="*/ 0 w 6516409"/>
              <a:gd name="connsiteY3" fmla="*/ 1498236 h 646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09" h="6463928">
                <a:moveTo>
                  <a:pt x="2293114" y="0"/>
                </a:moveTo>
                <a:lnTo>
                  <a:pt x="6516409" y="6463928"/>
                </a:lnTo>
                <a:lnTo>
                  <a:pt x="0" y="6463928"/>
                </a:lnTo>
                <a:lnTo>
                  <a:pt x="0" y="1498236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ffectLst>
            <a:outerShdw blurRad="406400" dist="215900" dir="40800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884BDEB-B2EF-48FD-8A01-B8867412EF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7462815" cy="5179999"/>
          </a:xfrm>
          <a:custGeom>
            <a:avLst/>
            <a:gdLst>
              <a:gd name="connsiteX0" fmla="*/ 0 w 7462815"/>
              <a:gd name="connsiteY0" fmla="*/ 0 h 5179999"/>
              <a:gd name="connsiteX1" fmla="*/ 7429503 w 7462815"/>
              <a:gd name="connsiteY1" fmla="*/ 0 h 5179999"/>
              <a:gd name="connsiteX2" fmla="*/ 7462815 w 7462815"/>
              <a:gd name="connsiteY2" fmla="*/ 21765 h 5179999"/>
              <a:gd name="connsiteX3" fmla="*/ 4092613 w 7462815"/>
              <a:gd name="connsiteY3" fmla="*/ 5179999 h 5179999"/>
              <a:gd name="connsiteX4" fmla="*/ 0 w 7462815"/>
              <a:gd name="connsiteY4" fmla="*/ 2506035 h 51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815" h="5179999">
                <a:moveTo>
                  <a:pt x="0" y="0"/>
                </a:moveTo>
                <a:lnTo>
                  <a:pt x="7429503" y="0"/>
                </a:lnTo>
                <a:lnTo>
                  <a:pt x="7462815" y="21765"/>
                </a:lnTo>
                <a:lnTo>
                  <a:pt x="4092613" y="5179999"/>
                </a:lnTo>
                <a:lnTo>
                  <a:pt x="0" y="25060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1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20C807B-5E59-408E-B2E9-A940283B7E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1921" y="1066799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658D8A2-4E5E-4142-8719-00CE25D59E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46813" y="3400772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33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031DF9A2-A041-4672-9EA0-392B760251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19433"/>
            <a:ext cx="5496232" cy="6253558"/>
          </a:xfrm>
          <a:custGeom>
            <a:avLst/>
            <a:gdLst>
              <a:gd name="connsiteX0" fmla="*/ 0 w 3834581"/>
              <a:gd name="connsiteY0" fmla="*/ 0 h 5693119"/>
              <a:gd name="connsiteX1" fmla="*/ 3834581 w 3834581"/>
              <a:gd name="connsiteY1" fmla="*/ 0 h 5693119"/>
              <a:gd name="connsiteX2" fmla="*/ 3834581 w 3834581"/>
              <a:gd name="connsiteY2" fmla="*/ 5693119 h 5693119"/>
              <a:gd name="connsiteX3" fmla="*/ 0 w 3834581"/>
              <a:gd name="connsiteY3" fmla="*/ 5693119 h 569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581" h="5693119">
                <a:moveTo>
                  <a:pt x="0" y="0"/>
                </a:moveTo>
                <a:lnTo>
                  <a:pt x="3834581" y="0"/>
                </a:lnTo>
                <a:lnTo>
                  <a:pt x="3834581" y="5693119"/>
                </a:lnTo>
                <a:lnTo>
                  <a:pt x="0" y="56931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44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5E6403F8-97A8-49D7-84E6-BBAB5791D81E}"/>
              </a:ext>
            </a:extLst>
          </p:cNvPr>
          <p:cNvSpPr/>
          <p:nvPr userDrawn="1"/>
        </p:nvSpPr>
        <p:spPr>
          <a:xfrm rot="18146475">
            <a:off x="6813336" y="1434185"/>
            <a:ext cx="5509552" cy="6669899"/>
          </a:xfrm>
          <a:custGeom>
            <a:avLst/>
            <a:gdLst>
              <a:gd name="connsiteX0" fmla="*/ 5509552 w 5509552"/>
              <a:gd name="connsiteY0" fmla="*/ 0 h 6669899"/>
              <a:gd name="connsiteX1" fmla="*/ 5509552 w 5509552"/>
              <a:gd name="connsiteY1" fmla="*/ 4693019 h 6669899"/>
              <a:gd name="connsiteX2" fmla="*/ 2399438 w 5509552"/>
              <a:gd name="connsiteY2" fmla="*/ 6669899 h 6669899"/>
              <a:gd name="connsiteX3" fmla="*/ 0 w 5509552"/>
              <a:gd name="connsiteY3" fmla="*/ 2895000 h 6669899"/>
              <a:gd name="connsiteX4" fmla="*/ 0 w 5509552"/>
              <a:gd name="connsiteY4" fmla="*/ 1 h 666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9552" h="6669899">
                <a:moveTo>
                  <a:pt x="5509552" y="0"/>
                </a:moveTo>
                <a:lnTo>
                  <a:pt x="5509552" y="4693019"/>
                </a:lnTo>
                <a:lnTo>
                  <a:pt x="2399438" y="6669899"/>
                </a:lnTo>
                <a:lnTo>
                  <a:pt x="0" y="2895000"/>
                </a:lnTo>
                <a:lnTo>
                  <a:pt x="0" y="1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ffectLst>
            <a:outerShdw blurRad="3556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3E61ADB-6F89-479E-B3FF-8DC42F9B08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45108" y="839692"/>
            <a:ext cx="6746892" cy="6018309"/>
          </a:xfrm>
          <a:custGeom>
            <a:avLst/>
            <a:gdLst>
              <a:gd name="connsiteX0" fmla="*/ 2827640 w 6746892"/>
              <a:gd name="connsiteY0" fmla="*/ 0 h 6018309"/>
              <a:gd name="connsiteX1" fmla="*/ 6746892 w 6746892"/>
              <a:gd name="connsiteY1" fmla="*/ 2491194 h 6018309"/>
              <a:gd name="connsiteX2" fmla="*/ 6746892 w 6746892"/>
              <a:gd name="connsiteY2" fmla="*/ 6018309 h 6018309"/>
              <a:gd name="connsiteX3" fmla="*/ 2469592 w 6746892"/>
              <a:gd name="connsiteY3" fmla="*/ 6018309 h 6018309"/>
              <a:gd name="connsiteX4" fmla="*/ 0 w 6746892"/>
              <a:gd name="connsiteY4" fmla="*/ 4448564 h 60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6892" h="6018309">
                <a:moveTo>
                  <a:pt x="2827640" y="0"/>
                </a:moveTo>
                <a:lnTo>
                  <a:pt x="6746892" y="2491194"/>
                </a:lnTo>
                <a:lnTo>
                  <a:pt x="6746892" y="6018309"/>
                </a:lnTo>
                <a:lnTo>
                  <a:pt x="2469592" y="6018309"/>
                </a:lnTo>
                <a:lnTo>
                  <a:pt x="0" y="44485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07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27B300C-7557-4101-AA77-306199D31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6221" y="1471806"/>
            <a:ext cx="2121233" cy="2019282"/>
          </a:xfrm>
          <a:custGeom>
            <a:avLst/>
            <a:gdLst>
              <a:gd name="connsiteX0" fmla="*/ 0 w 2121233"/>
              <a:gd name="connsiteY0" fmla="*/ 0 h 2019282"/>
              <a:gd name="connsiteX1" fmla="*/ 2121233 w 2121233"/>
              <a:gd name="connsiteY1" fmla="*/ 0 h 2019282"/>
              <a:gd name="connsiteX2" fmla="*/ 2121233 w 2121233"/>
              <a:gd name="connsiteY2" fmla="*/ 2019282 h 2019282"/>
              <a:gd name="connsiteX3" fmla="*/ 0 w 2121233"/>
              <a:gd name="connsiteY3" fmla="*/ 2019282 h 201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233" h="2019282">
                <a:moveTo>
                  <a:pt x="0" y="0"/>
                </a:moveTo>
                <a:lnTo>
                  <a:pt x="2121233" y="0"/>
                </a:lnTo>
                <a:lnTo>
                  <a:pt x="2121233" y="2019282"/>
                </a:lnTo>
                <a:lnTo>
                  <a:pt x="0" y="20192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58B298F-FA16-4658-9145-1BBBE82B15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46220" y="3596319"/>
            <a:ext cx="4429245" cy="2019282"/>
          </a:xfrm>
          <a:custGeom>
            <a:avLst/>
            <a:gdLst>
              <a:gd name="connsiteX0" fmla="*/ 0 w 4429245"/>
              <a:gd name="connsiteY0" fmla="*/ 0 h 2019282"/>
              <a:gd name="connsiteX1" fmla="*/ 4429245 w 4429245"/>
              <a:gd name="connsiteY1" fmla="*/ 0 h 2019282"/>
              <a:gd name="connsiteX2" fmla="*/ 4429245 w 4429245"/>
              <a:gd name="connsiteY2" fmla="*/ 2019282 h 2019282"/>
              <a:gd name="connsiteX3" fmla="*/ 0 w 4429245"/>
              <a:gd name="connsiteY3" fmla="*/ 2019282 h 201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245" h="2019282">
                <a:moveTo>
                  <a:pt x="0" y="0"/>
                </a:moveTo>
                <a:lnTo>
                  <a:pt x="4429245" y="0"/>
                </a:lnTo>
                <a:lnTo>
                  <a:pt x="4429245" y="2019282"/>
                </a:lnTo>
                <a:lnTo>
                  <a:pt x="0" y="20192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70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E83446A-8C5F-4D58-B739-CF916311AA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6245" y="3429000"/>
            <a:ext cx="7575756" cy="3443990"/>
          </a:xfrm>
          <a:custGeom>
            <a:avLst/>
            <a:gdLst>
              <a:gd name="connsiteX0" fmla="*/ 0 w 7575756"/>
              <a:gd name="connsiteY0" fmla="*/ 0 h 3443990"/>
              <a:gd name="connsiteX1" fmla="*/ 7575756 w 7575756"/>
              <a:gd name="connsiteY1" fmla="*/ 0 h 3443990"/>
              <a:gd name="connsiteX2" fmla="*/ 7575756 w 7575756"/>
              <a:gd name="connsiteY2" fmla="*/ 3443990 h 3443990"/>
              <a:gd name="connsiteX3" fmla="*/ 0 w 7575756"/>
              <a:gd name="connsiteY3" fmla="*/ 3443990 h 34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5756" h="3443990">
                <a:moveTo>
                  <a:pt x="0" y="0"/>
                </a:moveTo>
                <a:lnTo>
                  <a:pt x="7575756" y="0"/>
                </a:lnTo>
                <a:lnTo>
                  <a:pt x="7575756" y="3443990"/>
                </a:lnTo>
                <a:lnTo>
                  <a:pt x="0" y="3443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7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51592B1-4755-4978-853B-D731F279CC22}"/>
              </a:ext>
            </a:extLst>
          </p:cNvPr>
          <p:cNvSpPr/>
          <p:nvPr/>
        </p:nvSpPr>
        <p:spPr>
          <a:xfrm rot="5400000">
            <a:off x="7858288" y="1367893"/>
            <a:ext cx="2609567" cy="613414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4064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7D58B75-8E44-446F-992B-ED9DEDDCF3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2998" y="3268713"/>
            <a:ext cx="5927142" cy="2296934"/>
          </a:xfrm>
          <a:custGeom>
            <a:avLst/>
            <a:gdLst>
              <a:gd name="connsiteX0" fmla="*/ 0 w 5927142"/>
              <a:gd name="connsiteY0" fmla="*/ 0 h 2296934"/>
              <a:gd name="connsiteX1" fmla="*/ 5927142 w 5927142"/>
              <a:gd name="connsiteY1" fmla="*/ 0 h 2296934"/>
              <a:gd name="connsiteX2" fmla="*/ 5927142 w 5927142"/>
              <a:gd name="connsiteY2" fmla="*/ 2296934 h 2296934"/>
              <a:gd name="connsiteX3" fmla="*/ 0 w 5927142"/>
              <a:gd name="connsiteY3" fmla="*/ 2296934 h 229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7142" h="2296934">
                <a:moveTo>
                  <a:pt x="0" y="0"/>
                </a:moveTo>
                <a:lnTo>
                  <a:pt x="5927142" y="0"/>
                </a:lnTo>
                <a:lnTo>
                  <a:pt x="5927142" y="2296934"/>
                </a:lnTo>
                <a:lnTo>
                  <a:pt x="0" y="22969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4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682F6EB-4A9A-443C-A7CF-44BCF0677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0661" y="1062646"/>
            <a:ext cx="5908455" cy="2207745"/>
          </a:xfrm>
          <a:custGeom>
            <a:avLst/>
            <a:gdLst>
              <a:gd name="connsiteX0" fmla="*/ 0 w 5908455"/>
              <a:gd name="connsiteY0" fmla="*/ 0 h 2207745"/>
              <a:gd name="connsiteX1" fmla="*/ 5908455 w 5908455"/>
              <a:gd name="connsiteY1" fmla="*/ 0 h 2207745"/>
              <a:gd name="connsiteX2" fmla="*/ 5908455 w 5908455"/>
              <a:gd name="connsiteY2" fmla="*/ 2207745 h 2207745"/>
              <a:gd name="connsiteX3" fmla="*/ 0 w 5908455"/>
              <a:gd name="connsiteY3" fmla="*/ 2207745 h 22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8455" h="2207745">
                <a:moveTo>
                  <a:pt x="0" y="0"/>
                </a:moveTo>
                <a:lnTo>
                  <a:pt x="5908455" y="0"/>
                </a:lnTo>
                <a:lnTo>
                  <a:pt x="5908455" y="2207745"/>
                </a:lnTo>
                <a:lnTo>
                  <a:pt x="0" y="22077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80F0B97-0F5F-4E0F-B73E-2A43A807C2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9" y="1062646"/>
            <a:ext cx="6096001" cy="2207745"/>
          </a:xfrm>
          <a:custGeom>
            <a:avLst/>
            <a:gdLst>
              <a:gd name="connsiteX0" fmla="*/ 0 w 6096001"/>
              <a:gd name="connsiteY0" fmla="*/ 0 h 2207745"/>
              <a:gd name="connsiteX1" fmla="*/ 6096001 w 6096001"/>
              <a:gd name="connsiteY1" fmla="*/ 0 h 2207745"/>
              <a:gd name="connsiteX2" fmla="*/ 6096001 w 6096001"/>
              <a:gd name="connsiteY2" fmla="*/ 2207745 h 2207745"/>
              <a:gd name="connsiteX3" fmla="*/ 0 w 6096001"/>
              <a:gd name="connsiteY3" fmla="*/ 2207745 h 22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1" h="2207745">
                <a:moveTo>
                  <a:pt x="0" y="0"/>
                </a:moveTo>
                <a:lnTo>
                  <a:pt x="6096001" y="0"/>
                </a:lnTo>
                <a:lnTo>
                  <a:pt x="6096001" y="2207745"/>
                </a:lnTo>
                <a:lnTo>
                  <a:pt x="0" y="22077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56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57CF85B0-7934-45DB-A3CE-513B42B08CD1}"/>
              </a:ext>
            </a:extLst>
          </p:cNvPr>
          <p:cNvSpPr/>
          <p:nvPr userDrawn="1"/>
        </p:nvSpPr>
        <p:spPr>
          <a:xfrm>
            <a:off x="6791897" y="896097"/>
            <a:ext cx="5065806" cy="5065806"/>
          </a:xfrm>
          <a:prstGeom prst="ellipse">
            <a:avLst/>
          </a:prstGeom>
          <a:ln>
            <a:noFill/>
          </a:ln>
          <a:effectLst>
            <a:outerShdw blurRad="215900" sx="102000" sy="102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2DA221-DE56-4806-9785-239B019FBB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026" y="1202216"/>
            <a:ext cx="5558164" cy="50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0" dist="368300" sx="90000" sy="90000" algn="l" rotWithShape="0">
              <a:prstClr val="black">
                <a:alpha val="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C6055AA-FD3D-49AA-BBA5-1A99B83607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7896" y="1857829"/>
            <a:ext cx="4441371" cy="2303855"/>
          </a:xfrm>
          <a:custGeom>
            <a:avLst/>
            <a:gdLst>
              <a:gd name="connsiteX0" fmla="*/ 0 w 4441371"/>
              <a:gd name="connsiteY0" fmla="*/ 0 h 2303855"/>
              <a:gd name="connsiteX1" fmla="*/ 4441371 w 4441371"/>
              <a:gd name="connsiteY1" fmla="*/ 0 h 2303855"/>
              <a:gd name="connsiteX2" fmla="*/ 4441371 w 4441371"/>
              <a:gd name="connsiteY2" fmla="*/ 2303855 h 2303855"/>
              <a:gd name="connsiteX3" fmla="*/ 0 w 4441371"/>
              <a:gd name="connsiteY3" fmla="*/ 2303855 h 230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1371" h="2303855">
                <a:moveTo>
                  <a:pt x="0" y="0"/>
                </a:moveTo>
                <a:lnTo>
                  <a:pt x="4441371" y="0"/>
                </a:lnTo>
                <a:lnTo>
                  <a:pt x="4441371" y="2303855"/>
                </a:lnTo>
                <a:lnTo>
                  <a:pt x="0" y="2303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85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DD7A1FA-2E62-4E52-AA71-1C0D8987D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795757" cy="6872990"/>
          </a:xfrm>
          <a:custGeom>
            <a:avLst/>
            <a:gdLst>
              <a:gd name="connsiteX0" fmla="*/ 0 w 4795757"/>
              <a:gd name="connsiteY0" fmla="*/ 0 h 6872990"/>
              <a:gd name="connsiteX1" fmla="*/ 4795757 w 4795757"/>
              <a:gd name="connsiteY1" fmla="*/ 0 h 6872990"/>
              <a:gd name="connsiteX2" fmla="*/ 4795757 w 4795757"/>
              <a:gd name="connsiteY2" fmla="*/ 6872990 h 6872990"/>
              <a:gd name="connsiteX3" fmla="*/ 0 w 4795757"/>
              <a:gd name="connsiteY3" fmla="*/ 6872990 h 687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5757" h="6872990">
                <a:moveTo>
                  <a:pt x="0" y="0"/>
                </a:moveTo>
                <a:lnTo>
                  <a:pt x="4795757" y="0"/>
                </a:lnTo>
                <a:lnTo>
                  <a:pt x="4795757" y="6872990"/>
                </a:lnTo>
                <a:lnTo>
                  <a:pt x="0" y="6872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8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8976FBE8-73B4-4F4D-86E5-D7EA6943DB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504335"/>
            <a:ext cx="4705350" cy="4221543"/>
          </a:xfrm>
          <a:custGeom>
            <a:avLst/>
            <a:gdLst>
              <a:gd name="connsiteX0" fmla="*/ 0 w 4705350"/>
              <a:gd name="connsiteY0" fmla="*/ 0 h 4221543"/>
              <a:gd name="connsiteX1" fmla="*/ 4705350 w 4705350"/>
              <a:gd name="connsiteY1" fmla="*/ 0 h 4221543"/>
              <a:gd name="connsiteX2" fmla="*/ 4705350 w 4705350"/>
              <a:gd name="connsiteY2" fmla="*/ 4221543 h 4221543"/>
              <a:gd name="connsiteX3" fmla="*/ 0 w 4705350"/>
              <a:gd name="connsiteY3" fmla="*/ 4221543 h 42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5350" h="4221543">
                <a:moveTo>
                  <a:pt x="0" y="0"/>
                </a:moveTo>
                <a:lnTo>
                  <a:pt x="4705350" y="0"/>
                </a:lnTo>
                <a:lnTo>
                  <a:pt x="4705350" y="4221543"/>
                </a:lnTo>
                <a:lnTo>
                  <a:pt x="0" y="4221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81C42703-F6B1-46E1-97D3-3748CFF102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97200" y="2116506"/>
            <a:ext cx="2997200" cy="2997200"/>
          </a:xfrm>
          <a:custGeom>
            <a:avLst/>
            <a:gdLst>
              <a:gd name="connsiteX0" fmla="*/ 1498600 w 2997200"/>
              <a:gd name="connsiteY0" fmla="*/ 0 h 2997200"/>
              <a:gd name="connsiteX1" fmla="*/ 2997200 w 2997200"/>
              <a:gd name="connsiteY1" fmla="*/ 1498600 h 2997200"/>
              <a:gd name="connsiteX2" fmla="*/ 1498600 w 2997200"/>
              <a:gd name="connsiteY2" fmla="*/ 2997200 h 2997200"/>
              <a:gd name="connsiteX3" fmla="*/ 0 w 2997200"/>
              <a:gd name="connsiteY3" fmla="*/ 1498600 h 2997200"/>
              <a:gd name="connsiteX4" fmla="*/ 1498600 w 2997200"/>
              <a:gd name="connsiteY4" fmla="*/ 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7200" h="2997200">
                <a:moveTo>
                  <a:pt x="1498600" y="0"/>
                </a:moveTo>
                <a:cubicBezTo>
                  <a:pt x="2326254" y="0"/>
                  <a:pt x="2997200" y="670946"/>
                  <a:pt x="2997200" y="1498600"/>
                </a:cubicBezTo>
                <a:cubicBezTo>
                  <a:pt x="2997200" y="2326254"/>
                  <a:pt x="2326254" y="2997200"/>
                  <a:pt x="1498600" y="2997200"/>
                </a:cubicBezTo>
                <a:cubicBezTo>
                  <a:pt x="670946" y="2997200"/>
                  <a:pt x="0" y="2326254"/>
                  <a:pt x="0" y="1498600"/>
                </a:cubicBezTo>
                <a:cubicBezTo>
                  <a:pt x="0" y="670946"/>
                  <a:pt x="670946" y="0"/>
                  <a:pt x="1498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76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3D2D891-B019-4FE6-81E6-AD9723C621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7965" y="0"/>
            <a:ext cx="10664035" cy="6858000"/>
          </a:xfrm>
          <a:custGeom>
            <a:avLst/>
            <a:gdLst>
              <a:gd name="connsiteX0" fmla="*/ 0 w 10664035"/>
              <a:gd name="connsiteY0" fmla="*/ 0 h 6858000"/>
              <a:gd name="connsiteX1" fmla="*/ 10664035 w 10664035"/>
              <a:gd name="connsiteY1" fmla="*/ 0 h 6858000"/>
              <a:gd name="connsiteX2" fmla="*/ 10664035 w 10664035"/>
              <a:gd name="connsiteY2" fmla="*/ 6858000 h 6858000"/>
              <a:gd name="connsiteX3" fmla="*/ 0 w 1066403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4035" h="6858000">
                <a:moveTo>
                  <a:pt x="0" y="0"/>
                </a:moveTo>
                <a:lnTo>
                  <a:pt x="10664035" y="0"/>
                </a:lnTo>
                <a:lnTo>
                  <a:pt x="1066403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80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01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A0B06F9-92E5-47F8-8F0A-6CFDBCC04A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0293" y="1611407"/>
            <a:ext cx="4484219" cy="5254089"/>
          </a:xfrm>
          <a:custGeom>
            <a:avLst/>
            <a:gdLst>
              <a:gd name="connsiteX0" fmla="*/ 0 w 4484219"/>
              <a:gd name="connsiteY0" fmla="*/ 1 h 5254089"/>
              <a:gd name="connsiteX1" fmla="*/ 2188564 w 4484219"/>
              <a:gd name="connsiteY1" fmla="*/ 1 h 5254089"/>
              <a:gd name="connsiteX2" fmla="*/ 2188564 w 4484219"/>
              <a:gd name="connsiteY2" fmla="*/ 5254089 h 5254089"/>
              <a:gd name="connsiteX3" fmla="*/ 0 w 4484219"/>
              <a:gd name="connsiteY3" fmla="*/ 5254089 h 5254089"/>
              <a:gd name="connsiteX4" fmla="*/ 2295655 w 4484219"/>
              <a:gd name="connsiteY4" fmla="*/ 0 h 5254089"/>
              <a:gd name="connsiteX5" fmla="*/ 4484219 w 4484219"/>
              <a:gd name="connsiteY5" fmla="*/ 0 h 5254089"/>
              <a:gd name="connsiteX6" fmla="*/ 4484219 w 4484219"/>
              <a:gd name="connsiteY6" fmla="*/ 3954603 h 5254089"/>
              <a:gd name="connsiteX7" fmla="*/ 2295655 w 4484219"/>
              <a:gd name="connsiteY7" fmla="*/ 3954603 h 525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4219" h="5254089">
                <a:moveTo>
                  <a:pt x="0" y="1"/>
                </a:moveTo>
                <a:lnTo>
                  <a:pt x="2188564" y="1"/>
                </a:lnTo>
                <a:lnTo>
                  <a:pt x="2188564" y="5254089"/>
                </a:lnTo>
                <a:lnTo>
                  <a:pt x="0" y="5254089"/>
                </a:lnTo>
                <a:close/>
                <a:moveTo>
                  <a:pt x="2295655" y="0"/>
                </a:moveTo>
                <a:lnTo>
                  <a:pt x="4484219" y="0"/>
                </a:lnTo>
                <a:lnTo>
                  <a:pt x="4484219" y="3954603"/>
                </a:lnTo>
                <a:lnTo>
                  <a:pt x="2295655" y="39546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4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12506CE-1D96-4172-A963-50989D0AD17C}"/>
              </a:ext>
            </a:extLst>
          </p:cNvPr>
          <p:cNvSpPr/>
          <p:nvPr userDrawn="1"/>
        </p:nvSpPr>
        <p:spPr>
          <a:xfrm>
            <a:off x="9525000" y="0"/>
            <a:ext cx="2705100" cy="687299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04800" dist="38100" dir="2700000" algn="tl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E5FAB20-6E45-463C-8D80-80147722D6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4887" y="1136264"/>
            <a:ext cx="2264647" cy="4966926"/>
          </a:xfrm>
          <a:custGeom>
            <a:avLst/>
            <a:gdLst>
              <a:gd name="connsiteX0" fmla="*/ 0 w 2264647"/>
              <a:gd name="connsiteY0" fmla="*/ 0 h 4966926"/>
              <a:gd name="connsiteX1" fmla="*/ 2264647 w 2264647"/>
              <a:gd name="connsiteY1" fmla="*/ 0 h 4966926"/>
              <a:gd name="connsiteX2" fmla="*/ 2264647 w 2264647"/>
              <a:gd name="connsiteY2" fmla="*/ 4966926 h 4966926"/>
              <a:gd name="connsiteX3" fmla="*/ 0 w 2264647"/>
              <a:gd name="connsiteY3" fmla="*/ 4966926 h 496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647" h="4966926">
                <a:moveTo>
                  <a:pt x="0" y="0"/>
                </a:moveTo>
                <a:lnTo>
                  <a:pt x="2264647" y="0"/>
                </a:lnTo>
                <a:lnTo>
                  <a:pt x="2264647" y="4966926"/>
                </a:lnTo>
                <a:lnTo>
                  <a:pt x="0" y="49669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574523DE-105A-4F6E-89CE-5CE3EA97D3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46886" y="1129909"/>
            <a:ext cx="2765830" cy="2711032"/>
          </a:xfrm>
          <a:custGeom>
            <a:avLst/>
            <a:gdLst>
              <a:gd name="connsiteX0" fmla="*/ 0 w 2765830"/>
              <a:gd name="connsiteY0" fmla="*/ 0 h 2711032"/>
              <a:gd name="connsiteX1" fmla="*/ 2765830 w 2765830"/>
              <a:gd name="connsiteY1" fmla="*/ 0 h 2711032"/>
              <a:gd name="connsiteX2" fmla="*/ 2765830 w 2765830"/>
              <a:gd name="connsiteY2" fmla="*/ 2711032 h 2711032"/>
              <a:gd name="connsiteX3" fmla="*/ 0 w 2765830"/>
              <a:gd name="connsiteY3" fmla="*/ 2711032 h 271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830" h="2711032">
                <a:moveTo>
                  <a:pt x="0" y="0"/>
                </a:moveTo>
                <a:lnTo>
                  <a:pt x="2765830" y="0"/>
                </a:lnTo>
                <a:lnTo>
                  <a:pt x="2765830" y="2711032"/>
                </a:lnTo>
                <a:lnTo>
                  <a:pt x="0" y="27110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30C3789D-D450-4A9C-8969-3E92A2D031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46886" y="4105059"/>
            <a:ext cx="1976612" cy="1937449"/>
          </a:xfrm>
          <a:custGeom>
            <a:avLst/>
            <a:gdLst>
              <a:gd name="connsiteX0" fmla="*/ 0 w 1976612"/>
              <a:gd name="connsiteY0" fmla="*/ 0 h 1937449"/>
              <a:gd name="connsiteX1" fmla="*/ 1976612 w 1976612"/>
              <a:gd name="connsiteY1" fmla="*/ 0 h 1937449"/>
              <a:gd name="connsiteX2" fmla="*/ 1976612 w 1976612"/>
              <a:gd name="connsiteY2" fmla="*/ 1937449 h 1937449"/>
              <a:gd name="connsiteX3" fmla="*/ 0 w 1976612"/>
              <a:gd name="connsiteY3" fmla="*/ 1937449 h 1937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6612" h="1937449">
                <a:moveTo>
                  <a:pt x="0" y="0"/>
                </a:moveTo>
                <a:lnTo>
                  <a:pt x="1976612" y="0"/>
                </a:lnTo>
                <a:lnTo>
                  <a:pt x="1976612" y="1937449"/>
                </a:lnTo>
                <a:lnTo>
                  <a:pt x="0" y="19374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9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AA9B7791-1B83-4DCB-A453-55D3FEE640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3864"/>
            <a:ext cx="5365986" cy="5872916"/>
          </a:xfrm>
          <a:custGeom>
            <a:avLst/>
            <a:gdLst>
              <a:gd name="connsiteX0" fmla="*/ 0 w 5365986"/>
              <a:gd name="connsiteY0" fmla="*/ 0 h 5872916"/>
              <a:gd name="connsiteX1" fmla="*/ 5365986 w 5365986"/>
              <a:gd name="connsiteY1" fmla="*/ 0 h 5872916"/>
              <a:gd name="connsiteX2" fmla="*/ 5365986 w 5365986"/>
              <a:gd name="connsiteY2" fmla="*/ 5872916 h 5872916"/>
              <a:gd name="connsiteX3" fmla="*/ 0 w 5365986"/>
              <a:gd name="connsiteY3" fmla="*/ 5872916 h 587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5986" h="5872916">
                <a:moveTo>
                  <a:pt x="0" y="0"/>
                </a:moveTo>
                <a:lnTo>
                  <a:pt x="5365986" y="0"/>
                </a:lnTo>
                <a:lnTo>
                  <a:pt x="5365986" y="5872916"/>
                </a:lnTo>
                <a:lnTo>
                  <a:pt x="0" y="58729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8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0877AE56-8BD6-42C9-9E4E-9C485ACD0D68}"/>
              </a:ext>
            </a:extLst>
          </p:cNvPr>
          <p:cNvSpPr/>
          <p:nvPr userDrawn="1"/>
        </p:nvSpPr>
        <p:spPr>
          <a:xfrm rot="18719858">
            <a:off x="9269518" y="4834059"/>
            <a:ext cx="4447127" cy="2245086"/>
          </a:xfrm>
          <a:custGeom>
            <a:avLst/>
            <a:gdLst>
              <a:gd name="connsiteX0" fmla="*/ 4447127 w 4447127"/>
              <a:gd name="connsiteY0" fmla="*/ 0 h 2245086"/>
              <a:gd name="connsiteX1" fmla="*/ 4447127 w 4447127"/>
              <a:gd name="connsiteY1" fmla="*/ 61057 h 2245086"/>
              <a:gd name="connsiteX2" fmla="*/ 2021316 w 4447127"/>
              <a:gd name="connsiteY2" fmla="*/ 2245086 h 2245086"/>
              <a:gd name="connsiteX3" fmla="*/ 0 w 4447127"/>
              <a:gd name="connsiteY3" fmla="*/ 0 h 22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7127" h="2245086">
                <a:moveTo>
                  <a:pt x="4447127" y="0"/>
                </a:moveTo>
                <a:lnTo>
                  <a:pt x="4447127" y="61057"/>
                </a:lnTo>
                <a:lnTo>
                  <a:pt x="2021316" y="2245086"/>
                </a:lnTo>
                <a:lnTo>
                  <a:pt x="0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ffectLst>
            <a:outerShdw blurRad="304800" dist="254000" dir="10800000" algn="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A6AA524-B012-4F92-B604-4428974CA6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9076" y="1525533"/>
            <a:ext cx="2097748" cy="4049357"/>
          </a:xfrm>
          <a:custGeom>
            <a:avLst/>
            <a:gdLst>
              <a:gd name="connsiteX0" fmla="*/ 0 w 2097748"/>
              <a:gd name="connsiteY0" fmla="*/ 0 h 4049357"/>
              <a:gd name="connsiteX1" fmla="*/ 2097748 w 2097748"/>
              <a:gd name="connsiteY1" fmla="*/ 0 h 4049357"/>
              <a:gd name="connsiteX2" fmla="*/ 2097748 w 2097748"/>
              <a:gd name="connsiteY2" fmla="*/ 4049357 h 4049357"/>
              <a:gd name="connsiteX3" fmla="*/ 0 w 2097748"/>
              <a:gd name="connsiteY3" fmla="*/ 4049357 h 4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748" h="4049357">
                <a:moveTo>
                  <a:pt x="0" y="0"/>
                </a:moveTo>
                <a:lnTo>
                  <a:pt x="2097748" y="0"/>
                </a:lnTo>
                <a:lnTo>
                  <a:pt x="2097748" y="4049357"/>
                </a:lnTo>
                <a:lnTo>
                  <a:pt x="0" y="40493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5331188-62D8-49F9-A1B0-BDC17FDC9E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4005" y="2008108"/>
            <a:ext cx="2097748" cy="3566782"/>
          </a:xfrm>
          <a:custGeom>
            <a:avLst/>
            <a:gdLst>
              <a:gd name="connsiteX0" fmla="*/ 0 w 2097748"/>
              <a:gd name="connsiteY0" fmla="*/ 0 h 3566782"/>
              <a:gd name="connsiteX1" fmla="*/ 2097748 w 2097748"/>
              <a:gd name="connsiteY1" fmla="*/ 0 h 3566782"/>
              <a:gd name="connsiteX2" fmla="*/ 2097748 w 2097748"/>
              <a:gd name="connsiteY2" fmla="*/ 3566782 h 3566782"/>
              <a:gd name="connsiteX3" fmla="*/ 0 w 2097748"/>
              <a:gd name="connsiteY3" fmla="*/ 3566782 h 35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748" h="3566782">
                <a:moveTo>
                  <a:pt x="0" y="0"/>
                </a:moveTo>
                <a:lnTo>
                  <a:pt x="2097748" y="0"/>
                </a:lnTo>
                <a:lnTo>
                  <a:pt x="2097748" y="3566782"/>
                </a:lnTo>
                <a:lnTo>
                  <a:pt x="0" y="35667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6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633DD98-45CA-4869-ACD6-43BA276A96C7}"/>
              </a:ext>
            </a:extLst>
          </p:cNvPr>
          <p:cNvSpPr/>
          <p:nvPr userDrawn="1"/>
        </p:nvSpPr>
        <p:spPr>
          <a:xfrm>
            <a:off x="1040085" y="1302967"/>
            <a:ext cx="2145450" cy="20192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429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603DF1-FF84-45C7-92BC-7B61AF60643F}"/>
              </a:ext>
            </a:extLst>
          </p:cNvPr>
          <p:cNvSpPr/>
          <p:nvPr userDrawn="1"/>
        </p:nvSpPr>
        <p:spPr>
          <a:xfrm>
            <a:off x="1040085" y="3535752"/>
            <a:ext cx="2145450" cy="2019282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3429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0BCE068-9BC2-45A1-BE3B-D06F055465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11672" y="1302967"/>
            <a:ext cx="2784328" cy="4252065"/>
          </a:xfrm>
          <a:custGeom>
            <a:avLst/>
            <a:gdLst>
              <a:gd name="connsiteX0" fmla="*/ 0 w 2784328"/>
              <a:gd name="connsiteY0" fmla="*/ 0 h 4252065"/>
              <a:gd name="connsiteX1" fmla="*/ 2784328 w 2784328"/>
              <a:gd name="connsiteY1" fmla="*/ 0 h 4252065"/>
              <a:gd name="connsiteX2" fmla="*/ 2784328 w 2784328"/>
              <a:gd name="connsiteY2" fmla="*/ 4252065 h 4252065"/>
              <a:gd name="connsiteX3" fmla="*/ 0 w 2784328"/>
              <a:gd name="connsiteY3" fmla="*/ 4252065 h 425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328" h="4252065">
                <a:moveTo>
                  <a:pt x="0" y="0"/>
                </a:moveTo>
                <a:lnTo>
                  <a:pt x="2784328" y="0"/>
                </a:lnTo>
                <a:lnTo>
                  <a:pt x="2784328" y="4252065"/>
                </a:lnTo>
                <a:lnTo>
                  <a:pt x="0" y="4252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4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EEC32B1-EDFE-4F41-8350-1135274FF0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7965" y="2563363"/>
            <a:ext cx="4752857" cy="1960681"/>
          </a:xfrm>
          <a:custGeom>
            <a:avLst/>
            <a:gdLst>
              <a:gd name="connsiteX0" fmla="*/ 0 w 4752857"/>
              <a:gd name="connsiteY0" fmla="*/ 0 h 1960681"/>
              <a:gd name="connsiteX1" fmla="*/ 4752857 w 4752857"/>
              <a:gd name="connsiteY1" fmla="*/ 0 h 1960681"/>
              <a:gd name="connsiteX2" fmla="*/ 4752857 w 4752857"/>
              <a:gd name="connsiteY2" fmla="*/ 1960681 h 1960681"/>
              <a:gd name="connsiteX3" fmla="*/ 0 w 4752857"/>
              <a:gd name="connsiteY3" fmla="*/ 1960681 h 19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857" h="1960681">
                <a:moveTo>
                  <a:pt x="0" y="0"/>
                </a:moveTo>
                <a:lnTo>
                  <a:pt x="4752857" y="0"/>
                </a:lnTo>
                <a:lnTo>
                  <a:pt x="4752857" y="1960681"/>
                </a:lnTo>
                <a:lnTo>
                  <a:pt x="0" y="19606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C392B48A-1910-421F-A000-FA29000648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9826" y="2563363"/>
            <a:ext cx="4752857" cy="1960681"/>
          </a:xfrm>
          <a:custGeom>
            <a:avLst/>
            <a:gdLst>
              <a:gd name="connsiteX0" fmla="*/ 0 w 4752857"/>
              <a:gd name="connsiteY0" fmla="*/ 0 h 1960681"/>
              <a:gd name="connsiteX1" fmla="*/ 4752857 w 4752857"/>
              <a:gd name="connsiteY1" fmla="*/ 0 h 1960681"/>
              <a:gd name="connsiteX2" fmla="*/ 4752857 w 4752857"/>
              <a:gd name="connsiteY2" fmla="*/ 1960681 h 1960681"/>
              <a:gd name="connsiteX3" fmla="*/ 0 w 4752857"/>
              <a:gd name="connsiteY3" fmla="*/ 1960681 h 19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857" h="1960681">
                <a:moveTo>
                  <a:pt x="0" y="0"/>
                </a:moveTo>
                <a:lnTo>
                  <a:pt x="4752857" y="0"/>
                </a:lnTo>
                <a:lnTo>
                  <a:pt x="4752857" y="1960681"/>
                </a:lnTo>
                <a:lnTo>
                  <a:pt x="0" y="19606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D3D0185-0CC5-497C-A761-DEE53FCC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372069-2C75-46F5-BAA5-10C2CBD05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5B3E93-2337-49B5-826F-60622A67F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3575-6B9D-4508-9C9D-71E28F816A2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E5963-24F6-4C48-82F2-4F59463AC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91F80-92D9-457B-AD74-EAA7C4C84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4EAFA-6ACD-41FC-A09A-0769B0BB17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2">
            <a:extLst>
              <a:ext uri="{FF2B5EF4-FFF2-40B4-BE49-F238E27FC236}">
                <a16:creationId xmlns:a16="http://schemas.microsoft.com/office/drawing/2014/main" xmlns="" id="{8658FD1D-97E4-4728-93DC-3174BC03C809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70857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29E1C235-56AC-4645-A842-FE5B6A4755BA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xmlns="" id="{AEC1C5C4-50A6-49EF-A0AB-26AA19D6197A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xmlns="" id="{CC660EEA-A93F-47F8-955D-A396576DA235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xmlns="" id="{4DCC2595-C0E3-447C-8491-EF7CB021A53D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xmlns="" id="{C7FC3561-EACD-4F78-8BBF-DD0A4BCF0CC3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70857" y="1191011"/>
            <a:ext cx="11137644" cy="55358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lang="pt-BR" sz="2800" b="1" dirty="0">
                <a:solidFill>
                  <a:srgbClr val="018D8D"/>
                </a:solidFill>
              </a:rPr>
              <a:t>ROTARY INTERNATIONAL </a:t>
            </a:r>
          </a:p>
          <a:p>
            <a:pPr algn="ctr">
              <a:defRPr/>
            </a:pPr>
            <a:endParaRPr lang="pt-BR" sz="1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6575" indent="-358775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OBJETIVO: </a:t>
            </a:r>
            <a:r>
              <a:rPr lang="pt-BR" sz="2100" dirty="0"/>
              <a:t>Reunir profissionais de diferentes setores para trocarem ideias, fazerem amizades e desenvolverem projetos que transformem a vida das pessoas.</a:t>
            </a:r>
            <a:endParaRPr lang="pt-BR" sz="2100" b="1" dirty="0"/>
          </a:p>
          <a:p>
            <a:pPr marL="536575" indent="-358775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DATA DE FUNDAÇÃO: </a:t>
            </a:r>
            <a:r>
              <a:rPr lang="pt-BR" sz="2100" dirty="0"/>
              <a:t>23 de fevereiro de 1905 em Chicago-USA</a:t>
            </a:r>
          </a:p>
          <a:p>
            <a:pPr marL="536575" lvl="1" indent="-358775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FUNDADOR:</a:t>
            </a:r>
            <a:r>
              <a:rPr lang="pt-BR" sz="2100" dirty="0"/>
              <a:t> Paul Harris </a:t>
            </a:r>
          </a:p>
          <a:p>
            <a:pPr marL="536575" lvl="1" indent="-358775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ASSOCIADOS: </a:t>
            </a:r>
            <a:r>
              <a:rPr lang="pt-BR" sz="2100" dirty="0"/>
              <a:t>1,4 Milhões em mais de 200 países</a:t>
            </a:r>
          </a:p>
          <a:p>
            <a:pPr marL="536575" lvl="1" indent="-358775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DISTRITOS:</a:t>
            </a:r>
            <a:r>
              <a:rPr lang="pt-BR" sz="2100" dirty="0"/>
              <a:t> 520</a:t>
            </a:r>
          </a:p>
          <a:p>
            <a:pPr marL="536575" lvl="1" indent="-358775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CLUBES: </a:t>
            </a:r>
            <a:r>
              <a:rPr lang="pt-BR" sz="2100" dirty="0"/>
              <a:t>46.000 </a:t>
            </a:r>
          </a:p>
          <a:p>
            <a:pPr marL="536575" lvl="1" indent="-358775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ESTRUTURA: </a:t>
            </a:r>
            <a:r>
              <a:rPr lang="pt-BR" sz="2100" dirty="0"/>
              <a:t>O Rotary é formado pelos Rotary Clubs, Rotary International e a Fundação Rotária</a:t>
            </a:r>
            <a:endParaRPr lang="pt-BR" sz="2100" b="1" dirty="0"/>
          </a:p>
          <a:p>
            <a:pPr marL="0" lvl="1">
              <a:spcBef>
                <a:spcPts val="1000"/>
              </a:spcBef>
              <a:defRPr/>
            </a:pPr>
            <a:endParaRPr lang="pt-BR" sz="21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5EC9865-CC27-ACDE-EC11-31E0DD3FF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30" y="62155"/>
            <a:ext cx="6094649" cy="165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7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681487" y="2080833"/>
            <a:ext cx="11566665" cy="38083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34988" indent="-358775">
              <a:spcBef>
                <a:spcPts val="600"/>
              </a:spcBef>
              <a:buBlip>
                <a:blip r:embed="rId2"/>
              </a:buBlip>
              <a:defRPr/>
            </a:pPr>
            <a:endParaRPr lang="pt-BR" sz="2200" b="1" dirty="0"/>
          </a:p>
          <a:p>
            <a:pPr marL="534988" indent="-358775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CAMPANHA DE REFORMA DA CASA DA AMIZADE DE SJCAMPOS</a:t>
            </a:r>
            <a:endParaRPr lang="pt-BR" sz="2200" dirty="0"/>
          </a:p>
          <a:p>
            <a:pPr marL="534988" indent="-358775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200" b="1" dirty="0"/>
              <a:t>PROJETO DE INSTALAÇÃO DE BIODIGESTORES</a:t>
            </a:r>
          </a:p>
          <a:p>
            <a:pPr marL="534988" indent="-358775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200" b="1" dirty="0"/>
              <a:t>RECUPERAÇÃO DE NASCENTE DO RIO PARAÍBA DO SUL - Subsídio Distrital</a:t>
            </a:r>
          </a:p>
          <a:p>
            <a:pPr marL="534988" indent="-358775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200" b="1" dirty="0"/>
              <a:t>DESCARTE SOLIDÁRIO – PROJETO DISTRITAL</a:t>
            </a:r>
          </a:p>
          <a:p>
            <a:pPr marL="534988" indent="-358775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200" b="1" dirty="0"/>
              <a:t>Plantio de 1200 mudas na cidade de São </a:t>
            </a:r>
            <a:r>
              <a:rPr lang="pt-BR" sz="2200" b="1" dirty="0" err="1"/>
              <a:t>jose</a:t>
            </a:r>
            <a:r>
              <a:rPr lang="pt-BR" sz="2200" b="1" dirty="0"/>
              <a:t> dos campos</a:t>
            </a:r>
          </a:p>
          <a:p>
            <a:pPr marL="176213">
              <a:spcBef>
                <a:spcPts val="600"/>
              </a:spcBef>
              <a:defRPr/>
            </a:pPr>
            <a:endParaRPr lang="pt-BR" sz="2200" b="1" dirty="0"/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AB92AB9-9966-627C-EE80-007BEF33CBC5}"/>
              </a:ext>
            </a:extLst>
          </p:cNvPr>
          <p:cNvSpPr txBox="1"/>
          <p:nvPr/>
        </p:nvSpPr>
        <p:spPr>
          <a:xfrm>
            <a:off x="879895" y="1213372"/>
            <a:ext cx="6245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E395191-AC51-4172-23DC-4C51ACDC7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89" y="431872"/>
            <a:ext cx="529734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49086" y="1731926"/>
            <a:ext cx="11159415" cy="5712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AÇÃO COMUNITÁRIA DO BEM – DIA DAS CRIANÇAS</a:t>
            </a:r>
          </a:p>
          <a:p>
            <a:pPr>
              <a:defRPr/>
            </a:pPr>
            <a:endParaRPr lang="pt-BR" sz="1400" i="1" dirty="0">
              <a:solidFill>
                <a:srgbClr val="018D8D"/>
              </a:solidFill>
            </a:endParaRPr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b="1" dirty="0"/>
              <a:t>PARCERIA: </a:t>
            </a:r>
            <a:r>
              <a:rPr lang="pt-BR" sz="2100" dirty="0"/>
              <a:t>Rede Supermercados Extra e Casa da Amizade de </a:t>
            </a:r>
            <a:r>
              <a:rPr lang="pt-BR" sz="2100" dirty="0" err="1"/>
              <a:t>SJCampos</a:t>
            </a:r>
            <a:endParaRPr lang="pt-BR" sz="2100" dirty="0"/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b="1" dirty="0"/>
              <a:t>TOTAL DE DOAÇÕES: </a:t>
            </a:r>
          </a:p>
          <a:p>
            <a:pPr marL="631825" indent="-271463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dirty="0"/>
              <a:t>400 kg de alimentos</a:t>
            </a:r>
          </a:p>
          <a:p>
            <a:pPr marL="631825" indent="-271463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dirty="0"/>
              <a:t>Brinquedos diversos</a:t>
            </a:r>
          </a:p>
          <a:p>
            <a:pPr marL="358775" lvl="1" indent="-358775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b="1" dirty="0"/>
              <a:t>COMUNIDADES ASSISTIDAS:</a:t>
            </a:r>
            <a:r>
              <a:rPr lang="pt-BR" sz="2100" dirty="0"/>
              <a:t> </a:t>
            </a:r>
          </a:p>
          <a:p>
            <a:pPr marL="631825" lvl="1" indent="-273050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dirty="0"/>
              <a:t>Campanha SOS Bahia - alimentos</a:t>
            </a:r>
          </a:p>
          <a:p>
            <a:pPr marL="631825" lvl="1" indent="-273050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dirty="0"/>
              <a:t>Bairros </a:t>
            </a:r>
            <a:r>
              <a:rPr lang="pt-BR" sz="2100" dirty="0" err="1"/>
              <a:t>Bengalar</a:t>
            </a:r>
            <a:r>
              <a:rPr lang="pt-BR" sz="2100" dirty="0"/>
              <a:t> e Freitas – 380 brinquedos</a:t>
            </a:r>
            <a:endParaRPr lang="pt-BR" sz="1600" dirty="0"/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30" y="2864209"/>
            <a:ext cx="2398114" cy="1798586"/>
          </a:xfrm>
          <a:prstGeom prst="rect">
            <a:avLst/>
          </a:prstGeom>
          <a:ln>
            <a:solidFill>
              <a:srgbClr val="0C3C7C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93" y="2983955"/>
            <a:ext cx="4458869" cy="1563217"/>
          </a:xfrm>
          <a:prstGeom prst="rect">
            <a:avLst/>
          </a:prstGeom>
          <a:ln>
            <a:solidFill>
              <a:srgbClr val="0C3C7C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29" y="5309164"/>
            <a:ext cx="3287486" cy="144238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83" y="5309164"/>
            <a:ext cx="1927193" cy="144238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724" y="4878986"/>
            <a:ext cx="3339459" cy="187844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259F6FF-3FF1-3812-947B-DACA33572EA3}"/>
              </a:ext>
            </a:extLst>
          </p:cNvPr>
          <p:cNvSpPr txBox="1"/>
          <p:nvPr/>
        </p:nvSpPr>
        <p:spPr>
          <a:xfrm>
            <a:off x="879895" y="1213372"/>
            <a:ext cx="6245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C61E1A5-D07B-E8AC-7644-B87289549E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42" y="160724"/>
            <a:ext cx="529734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0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49086" y="1211325"/>
            <a:ext cx="11159415" cy="5712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  <a:p>
            <a:pPr algn="ctr">
              <a:defRPr/>
            </a:pPr>
            <a:endParaRPr lang="pt-BR" sz="1400" b="1" dirty="0">
              <a:solidFill>
                <a:srgbClr val="018D8D"/>
              </a:solidFill>
            </a:endParaRP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 COMUNITÁRIA DO BEM – DIA DAS CRIANÇAS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(CONTINUAÇÃO)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1400" i="1" dirty="0">
              <a:solidFill>
                <a:srgbClr val="018D8D"/>
              </a:solidFill>
            </a:endParaRPr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89" y="2438394"/>
            <a:ext cx="1845721" cy="4212771"/>
          </a:xfrm>
          <a:prstGeom prst="rect">
            <a:avLst/>
          </a:prstGeom>
          <a:ln>
            <a:solidFill>
              <a:srgbClr val="0C3C7C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0" y="2826489"/>
            <a:ext cx="2794226" cy="27942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68" y="2737149"/>
            <a:ext cx="2713264" cy="3617685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52" y="2737149"/>
            <a:ext cx="2724508" cy="363267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D7D3BAD-7674-18CC-4F32-5FF83D5BDC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69" y="206835"/>
            <a:ext cx="529734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1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49086" y="1211325"/>
            <a:ext cx="11159415" cy="5712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  <a:p>
            <a:pPr algn="ctr">
              <a:defRPr/>
            </a:pPr>
            <a:endParaRPr lang="pt-BR" sz="1400" b="1" dirty="0">
              <a:solidFill>
                <a:srgbClr val="018D8D"/>
              </a:solidFill>
            </a:endParaRP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 COMUNITÁRIA DO BEM – DIA DAS CRIANÇAS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(CONTINUAÇÃO)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1400" i="1" dirty="0">
              <a:solidFill>
                <a:srgbClr val="018D8D"/>
              </a:solidFill>
            </a:endParaRPr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06" y="4921942"/>
            <a:ext cx="3884125" cy="1701732"/>
          </a:xfrm>
          <a:prstGeom prst="rect">
            <a:avLst/>
          </a:prstGeom>
          <a:ln>
            <a:solidFill>
              <a:srgbClr val="0C3C7C"/>
            </a:solidFill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" y="2645228"/>
            <a:ext cx="2257598" cy="16931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899" y="2645228"/>
            <a:ext cx="2525486" cy="189411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46" y="2547254"/>
            <a:ext cx="4463238" cy="1958246"/>
          </a:xfrm>
          <a:prstGeom prst="rect">
            <a:avLst/>
          </a:prstGeom>
          <a:ln>
            <a:solidFill>
              <a:srgbClr val="0C3C7C"/>
            </a:solidFill>
          </a:ln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32" y="4671496"/>
            <a:ext cx="4696692" cy="206067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B2CD609-26F7-79DA-17E6-B0A9D0E3FE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17" y="69086"/>
            <a:ext cx="529734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7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49086" y="1220752"/>
            <a:ext cx="11159415" cy="5712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  <a:p>
            <a:pPr algn="ctr">
              <a:defRPr/>
            </a:pPr>
            <a:endParaRPr lang="pt-BR" sz="1400" b="1" dirty="0">
              <a:solidFill>
                <a:srgbClr val="018D8D"/>
              </a:solidFill>
            </a:endParaRP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CAMPANHA DIA MUNDIAL DA LIMPEZA 2021</a:t>
            </a: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PARCERIAS: </a:t>
            </a:r>
          </a:p>
          <a:p>
            <a:pPr marL="631825" indent="-273050">
              <a:spcBef>
                <a:spcPts val="400"/>
              </a:spcBef>
              <a:buBlip>
                <a:blip r:embed="rId2"/>
              </a:buBlip>
              <a:defRPr/>
            </a:pPr>
            <a:r>
              <a:rPr lang="pt-BR" dirty="0"/>
              <a:t>Lixo Zero </a:t>
            </a:r>
            <a:r>
              <a:rPr lang="pt-BR" dirty="0" err="1"/>
              <a:t>SJCampos</a:t>
            </a:r>
            <a:r>
              <a:rPr lang="pt-BR" dirty="0"/>
              <a:t> </a:t>
            </a:r>
          </a:p>
          <a:p>
            <a:pPr marL="631825" indent="-273050">
              <a:spcBef>
                <a:spcPts val="400"/>
              </a:spcBef>
              <a:buBlip>
                <a:blip r:embed="rId2"/>
              </a:buBlip>
              <a:defRPr/>
            </a:pPr>
            <a:r>
              <a:rPr lang="pt-BR" dirty="0"/>
              <a:t>Rotary Clubs de </a:t>
            </a:r>
            <a:r>
              <a:rPr lang="pt-BR" dirty="0" err="1"/>
              <a:t>SJCampos</a:t>
            </a:r>
            <a:r>
              <a:rPr lang="pt-BR" dirty="0"/>
              <a:t>-Leste/Oeste/Colinas</a:t>
            </a:r>
          </a:p>
          <a:p>
            <a:pPr marL="631825" indent="-273050">
              <a:spcBef>
                <a:spcPts val="400"/>
              </a:spcBef>
              <a:buBlip>
                <a:blip r:embed="rId2"/>
              </a:buBlip>
              <a:defRPr/>
            </a:pPr>
            <a:r>
              <a:rPr lang="pt-BR" dirty="0"/>
              <a:t>Rotaract Clubs Amigos de Sanja e Universitário Leste</a:t>
            </a:r>
          </a:p>
          <a:p>
            <a:pPr marL="631825" indent="-273050">
              <a:spcBef>
                <a:spcPts val="400"/>
              </a:spcBef>
              <a:buBlip>
                <a:blip r:embed="rId2"/>
              </a:buBlip>
              <a:defRPr/>
            </a:pPr>
            <a:r>
              <a:rPr lang="pt-BR" dirty="0"/>
              <a:t>Valle Ambiental</a:t>
            </a:r>
          </a:p>
          <a:p>
            <a:pPr marL="631825" indent="-273050">
              <a:spcBef>
                <a:spcPts val="400"/>
              </a:spcBef>
              <a:buBlip>
                <a:blip r:embed="rId2"/>
              </a:buBlip>
              <a:defRPr/>
            </a:pPr>
            <a:r>
              <a:rPr lang="pt-BR" dirty="0"/>
              <a:t>Revista </a:t>
            </a:r>
            <a:r>
              <a:rPr lang="pt-BR" dirty="0" err="1"/>
              <a:t>Urbanova</a:t>
            </a:r>
            <a:endParaRPr lang="pt-BR" dirty="0"/>
          </a:p>
          <a:p>
            <a:pPr marL="631825" indent="-273050">
              <a:spcBef>
                <a:spcPts val="400"/>
              </a:spcBef>
              <a:buBlip>
                <a:blip r:embed="rId2"/>
              </a:buBlip>
              <a:defRPr/>
            </a:pPr>
            <a:r>
              <a:rPr lang="pt-BR" dirty="0"/>
              <a:t>Prefeitura de </a:t>
            </a:r>
            <a:r>
              <a:rPr lang="pt-BR" dirty="0" err="1"/>
              <a:t>SJCampos</a:t>
            </a:r>
            <a:endParaRPr lang="pt-BR" dirty="0"/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b="1" dirty="0"/>
              <a:t>LOCAL: </a:t>
            </a:r>
            <a:r>
              <a:rPr lang="pt-BR" sz="2100" dirty="0"/>
              <a:t>Parque Ribeirão Vermelho - </a:t>
            </a:r>
            <a:r>
              <a:rPr lang="pt-BR" sz="2100" dirty="0" err="1"/>
              <a:t>Urbanova</a:t>
            </a:r>
            <a:endParaRPr lang="pt-BR" sz="2100" dirty="0"/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b="1" dirty="0"/>
              <a:t>CONTRIBUIÇÃO DO CLUBE: </a:t>
            </a:r>
            <a:r>
              <a:rPr lang="pt-BR" sz="2100" dirty="0"/>
              <a:t>Divulgação e participação</a:t>
            </a:r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b="1" dirty="0"/>
              <a:t>MATERIAL ELETROELETRÔNICO RECOLHIDO: </a:t>
            </a:r>
            <a:r>
              <a:rPr lang="pt-BR" sz="2100" dirty="0"/>
              <a:t>1 </a:t>
            </a:r>
            <a:r>
              <a:rPr lang="pt-BR" sz="2100" dirty="0" err="1"/>
              <a:t>Ton</a:t>
            </a:r>
            <a:endParaRPr lang="pt-BR" sz="2100" b="1" dirty="0"/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b="1" dirty="0"/>
              <a:t>TOTAL DE CONTRIBUIÇÃO: </a:t>
            </a:r>
            <a:r>
              <a:rPr lang="pt-BR" sz="2100" dirty="0"/>
              <a:t>R$ 1.600,00</a:t>
            </a:r>
          </a:p>
          <a:p>
            <a:pPr marL="358775" lvl="1" indent="-358775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b="1" dirty="0"/>
              <a:t>ENTIDADE ASSISTIDA</a:t>
            </a:r>
            <a:r>
              <a:rPr lang="pt-BR" sz="1600" b="1" dirty="0"/>
              <a:t>:</a:t>
            </a:r>
            <a:r>
              <a:rPr lang="pt-BR" sz="1600" dirty="0"/>
              <a:t> </a:t>
            </a:r>
            <a:r>
              <a:rPr lang="pt-BR" sz="1600" b="1" dirty="0"/>
              <a:t>Grupo de Assistência a Criança com Câncer(GACC – SJC)</a:t>
            </a:r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421" y="2219179"/>
            <a:ext cx="2519476" cy="447906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8FCF888-3AF0-7075-241B-58F771BF54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93" y="278298"/>
            <a:ext cx="529734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29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49086" y="1211325"/>
            <a:ext cx="11159415" cy="5712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  <a:p>
            <a:pPr algn="ctr">
              <a:defRPr/>
            </a:pPr>
            <a:endParaRPr lang="pt-BR" sz="1400" b="1" dirty="0">
              <a:solidFill>
                <a:srgbClr val="018D8D"/>
              </a:solidFill>
            </a:endParaRP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CAMPANHA DIA MUNDIAL DA LIMPEZA 2021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(CONTINUAÇÃO)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1400" i="1" dirty="0">
              <a:solidFill>
                <a:srgbClr val="018D8D"/>
              </a:solidFill>
            </a:endParaRPr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17" y="4477640"/>
            <a:ext cx="3424162" cy="1926091"/>
          </a:xfrm>
          <a:prstGeom prst="rect">
            <a:avLst/>
          </a:prstGeom>
          <a:ln>
            <a:solidFill>
              <a:srgbClr val="0C3C7C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4898561" y="6487345"/>
            <a:ext cx="453934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Diretora do GACC recebendo os cheques das contribuições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64" y="2471058"/>
            <a:ext cx="3092321" cy="2319242"/>
          </a:xfrm>
          <a:prstGeom prst="rect">
            <a:avLst/>
          </a:prstGeom>
          <a:ln>
            <a:solidFill>
              <a:srgbClr val="0C3C7C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2617849" y="4897782"/>
            <a:ext cx="1954156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Stand de recolhimento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52AE4B5-CF3D-DF6F-1F07-76054F0B9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08" y="0"/>
            <a:ext cx="529734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0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49086" y="1211325"/>
            <a:ext cx="11159415" cy="5712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  <a:p>
            <a:pPr>
              <a:defRPr/>
            </a:pPr>
            <a:endParaRPr lang="pt-BR" sz="1400" b="1" dirty="0">
              <a:solidFill>
                <a:srgbClr val="018D8D"/>
              </a:solidFill>
            </a:endParaRP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CAMPANHA DIA MUNDIAL DA LIMPEZA 2022</a:t>
            </a:r>
          </a:p>
          <a:p>
            <a:pPr>
              <a:defRPr/>
            </a:pPr>
            <a:endParaRPr lang="pt-BR" sz="1400" i="1" dirty="0">
              <a:solidFill>
                <a:srgbClr val="018D8D"/>
              </a:solidFill>
            </a:endParaRP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PARCERIAS: </a:t>
            </a:r>
          </a:p>
          <a:p>
            <a:pPr marL="631825" indent="-273050">
              <a:spcBef>
                <a:spcPts val="400"/>
              </a:spcBef>
              <a:buBlip>
                <a:blip r:embed="rId2"/>
              </a:buBlip>
              <a:defRPr/>
            </a:pPr>
            <a:r>
              <a:rPr lang="pt-BR" dirty="0"/>
              <a:t>Lixo Zero </a:t>
            </a:r>
            <a:r>
              <a:rPr lang="pt-BR" dirty="0" err="1"/>
              <a:t>SJCampos</a:t>
            </a:r>
            <a:r>
              <a:rPr lang="pt-BR" dirty="0"/>
              <a:t> </a:t>
            </a:r>
          </a:p>
          <a:p>
            <a:pPr marL="631825" indent="-273050">
              <a:spcBef>
                <a:spcPts val="400"/>
              </a:spcBef>
              <a:buBlip>
                <a:blip r:embed="rId2"/>
              </a:buBlip>
              <a:defRPr/>
            </a:pPr>
            <a:r>
              <a:rPr lang="pt-BR" dirty="0"/>
              <a:t>Rotary Clubs de </a:t>
            </a:r>
            <a:r>
              <a:rPr lang="pt-BR" dirty="0" err="1"/>
              <a:t>SJCampos</a:t>
            </a:r>
            <a:endParaRPr lang="pt-BR" dirty="0"/>
          </a:p>
          <a:p>
            <a:pPr marL="631825" indent="-273050">
              <a:spcBef>
                <a:spcPts val="400"/>
              </a:spcBef>
              <a:buBlip>
                <a:blip r:embed="rId2"/>
              </a:buBlip>
              <a:defRPr/>
            </a:pPr>
            <a:r>
              <a:rPr lang="pt-BR" dirty="0"/>
              <a:t>Valle Ambiental</a:t>
            </a:r>
          </a:p>
          <a:p>
            <a:pPr marL="631825" indent="-273050">
              <a:spcBef>
                <a:spcPts val="400"/>
              </a:spcBef>
              <a:buBlip>
                <a:blip r:embed="rId2"/>
              </a:buBlip>
              <a:defRPr/>
            </a:pPr>
            <a:r>
              <a:rPr lang="pt-BR" dirty="0"/>
              <a:t>Revista </a:t>
            </a:r>
            <a:r>
              <a:rPr lang="pt-BR" dirty="0" err="1"/>
              <a:t>Urbanova</a:t>
            </a:r>
            <a:endParaRPr lang="pt-BR" dirty="0"/>
          </a:p>
          <a:p>
            <a:pPr marL="631825" indent="-273050">
              <a:spcBef>
                <a:spcPts val="400"/>
              </a:spcBef>
              <a:buBlip>
                <a:blip r:embed="rId2"/>
              </a:buBlip>
              <a:defRPr/>
            </a:pPr>
            <a:r>
              <a:rPr lang="pt-BR" dirty="0"/>
              <a:t>Prefeitura de </a:t>
            </a:r>
            <a:r>
              <a:rPr lang="pt-BR" dirty="0" err="1"/>
              <a:t>SJCampos</a:t>
            </a:r>
            <a:endParaRPr lang="pt-BR" dirty="0"/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b="1" dirty="0"/>
              <a:t>DATA: </a:t>
            </a:r>
            <a:r>
              <a:rPr lang="pt-BR" sz="2100" dirty="0">
                <a:solidFill>
                  <a:schemeClr val="accent4">
                    <a:lumMod val="75000"/>
                  </a:schemeClr>
                </a:solidFill>
              </a:rPr>
              <a:t>17 de setembro de 2022</a:t>
            </a:r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b="1" dirty="0"/>
              <a:t>LOCAL: </a:t>
            </a:r>
            <a:r>
              <a:rPr lang="pt-BR" sz="2100" dirty="0"/>
              <a:t>Parque Vicentino Aranha - </a:t>
            </a:r>
            <a:r>
              <a:rPr lang="pt-BR" sz="2100" dirty="0" err="1"/>
              <a:t>SJCampos</a:t>
            </a:r>
            <a:endParaRPr lang="pt-BR" sz="2100" dirty="0"/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A82C47C-F5B6-8608-4644-029BF4AAD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50" y="259343"/>
            <a:ext cx="529734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24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49086" y="1220752"/>
            <a:ext cx="11159415" cy="5712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  <a:p>
            <a:pPr algn="ctr">
              <a:defRPr/>
            </a:pPr>
            <a:endParaRPr lang="pt-BR" sz="1400" b="1" dirty="0">
              <a:solidFill>
                <a:srgbClr val="018D8D"/>
              </a:solidFill>
            </a:endParaRP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DOAÇÃO DE CADEIRAS DE RODAS</a:t>
            </a:r>
          </a:p>
          <a:p>
            <a:pPr>
              <a:defRPr/>
            </a:pPr>
            <a:endParaRPr lang="pt-BR" sz="1400" i="1" dirty="0">
              <a:solidFill>
                <a:srgbClr val="018D8D"/>
              </a:solidFill>
            </a:endParaRP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PARCERIAS: </a:t>
            </a:r>
            <a:r>
              <a:rPr lang="pt-BR" sz="2100" dirty="0"/>
              <a:t>RC de </a:t>
            </a:r>
            <a:r>
              <a:rPr lang="pt-BR" sz="2100" dirty="0" err="1"/>
              <a:t>SJCampos</a:t>
            </a:r>
            <a:r>
              <a:rPr lang="pt-BR" sz="2100" dirty="0"/>
              <a:t>-Oeste e Lojas Cem</a:t>
            </a: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TOTAL DE CONTRIBUIÇÃO: </a:t>
            </a:r>
            <a:r>
              <a:rPr lang="pt-BR" sz="2100" dirty="0"/>
              <a:t>4 cadeiras de rodas</a:t>
            </a:r>
          </a:p>
          <a:p>
            <a:pPr marL="358775" lvl="1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ENTIDADE ASSISTIDA:</a:t>
            </a:r>
            <a:r>
              <a:rPr lang="pt-BR" sz="2100" dirty="0"/>
              <a:t> GACC - </a:t>
            </a:r>
            <a:r>
              <a:rPr lang="pt-BR" sz="2100" dirty="0" err="1"/>
              <a:t>SJCampos</a:t>
            </a:r>
            <a:endParaRPr lang="pt-BR" sz="1600" dirty="0"/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0" y="3995191"/>
            <a:ext cx="3410857" cy="2558143"/>
          </a:xfrm>
          <a:prstGeom prst="rect">
            <a:avLst/>
          </a:prstGeom>
          <a:ln>
            <a:solidFill>
              <a:srgbClr val="0C3C7C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366" y="2024877"/>
            <a:ext cx="2146300" cy="4528457"/>
          </a:xfrm>
          <a:prstGeom prst="rect">
            <a:avLst/>
          </a:prstGeom>
          <a:ln>
            <a:solidFill>
              <a:srgbClr val="0C3C7C"/>
            </a:solidFill>
          </a:ln>
        </p:spPr>
      </p:pic>
      <p:pic>
        <p:nvPicPr>
          <p:cNvPr id="4099" name="Picture 3" descr="C:\Users\joao\Documents\Rotary\entrega cadeiras gaac _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3762" b="-3833"/>
          <a:stretch/>
        </p:blipFill>
        <p:spPr bwMode="auto">
          <a:xfrm>
            <a:off x="1195533" y="3916817"/>
            <a:ext cx="2882197" cy="294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2C22EB4-52BE-5F21-412B-36F34B2F0A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02" y="112695"/>
            <a:ext cx="529734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89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49086" y="1222211"/>
            <a:ext cx="11159415" cy="5712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  <a:p>
            <a:pPr algn="ctr">
              <a:defRPr/>
            </a:pPr>
            <a:endParaRPr lang="pt-BR" sz="1400" b="1" dirty="0">
              <a:solidFill>
                <a:srgbClr val="018D8D"/>
              </a:solidFill>
            </a:endParaRP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CAMPANHA DE VACINAÇÃO NACIONAL CONTRA A PÓLIOMIELITE</a:t>
            </a:r>
          </a:p>
          <a:p>
            <a:pPr>
              <a:defRPr/>
            </a:pPr>
            <a:endParaRPr lang="pt-BR" sz="1400" i="1" dirty="0">
              <a:solidFill>
                <a:srgbClr val="018D8D"/>
              </a:solidFill>
            </a:endParaRP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PARCERIA: </a:t>
            </a:r>
            <a:r>
              <a:rPr lang="pt-BR" sz="2100" dirty="0"/>
              <a:t>TVI – Rádio e TV Imprensa de </a:t>
            </a:r>
            <a:r>
              <a:rPr lang="pt-BR" sz="2100" dirty="0" err="1"/>
              <a:t>SJCampos</a:t>
            </a:r>
            <a:r>
              <a:rPr lang="pt-BR" sz="2100" dirty="0"/>
              <a:t> </a:t>
            </a: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APOIO: </a:t>
            </a:r>
            <a:r>
              <a:rPr lang="pt-BR" sz="2100" dirty="0"/>
              <a:t>Ferreira Leite - Jornalista e Radialista</a:t>
            </a: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CONTRIBUIÇÃO DO CLUBE: </a:t>
            </a:r>
          </a:p>
          <a:p>
            <a:pPr marL="631825" indent="-271463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dirty="0"/>
              <a:t>Apoiar e divulgar a campanha através da rádio</a:t>
            </a:r>
          </a:p>
          <a:p>
            <a:pPr marL="631825" indent="-271463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dirty="0"/>
              <a:t>Envolver e conscientizar os pais durante a campanha </a:t>
            </a:r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pic>
        <p:nvPicPr>
          <p:cNvPr id="1026" name="Picture 2" descr="Pode ser uma imagem de uma ou mais pesso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00" y="4875304"/>
            <a:ext cx="3453843" cy="1853426"/>
          </a:xfrm>
          <a:prstGeom prst="rect">
            <a:avLst/>
          </a:prstGeom>
          <a:noFill/>
          <a:ln>
            <a:solidFill>
              <a:srgbClr val="0C3C7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e ser uma imagem de crochê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60" y="4866086"/>
            <a:ext cx="3153683" cy="1862644"/>
          </a:xfrm>
          <a:prstGeom prst="rect">
            <a:avLst/>
          </a:prstGeom>
          <a:noFill/>
          <a:ln>
            <a:solidFill>
              <a:srgbClr val="0C3C7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de ser uma imagem de uma ou mais pessoas, pessoas sentadas, pessoas em pé e área inter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24" y="4883381"/>
            <a:ext cx="2475619" cy="1856715"/>
          </a:xfrm>
          <a:prstGeom prst="rect">
            <a:avLst/>
          </a:prstGeom>
          <a:noFill/>
          <a:ln>
            <a:solidFill>
              <a:srgbClr val="0C3C7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10" y="2619465"/>
            <a:ext cx="2228151" cy="182190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32054F6-0F47-659F-A06D-A55FC5FE6A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34" y="129270"/>
            <a:ext cx="529734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33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49086" y="1220752"/>
            <a:ext cx="11159415" cy="55060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  <a:p>
            <a:pPr algn="ctr">
              <a:defRPr/>
            </a:pPr>
            <a:endParaRPr lang="pt-BR" sz="1400" b="1" dirty="0">
              <a:solidFill>
                <a:srgbClr val="018D8D"/>
              </a:solidFill>
            </a:endParaRP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APOIO CAMPANHA MULTIVACINAÇÃO</a:t>
            </a:r>
          </a:p>
          <a:p>
            <a:pPr>
              <a:defRPr/>
            </a:pPr>
            <a:endParaRPr lang="pt-BR" sz="1400" i="1" dirty="0">
              <a:solidFill>
                <a:srgbClr val="018D8D"/>
              </a:solidFill>
            </a:endParaRP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PARCERIAS: </a:t>
            </a:r>
            <a:r>
              <a:rPr lang="pt-BR" sz="2100" dirty="0"/>
              <a:t>RC de SJC-Oeste, Grupo Entre Risos e UPA do Bosque dos Eucaliptos</a:t>
            </a: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APOIO: </a:t>
            </a:r>
            <a:r>
              <a:rPr lang="pt-BR" sz="2100" dirty="0"/>
              <a:t>Conscientização, incentivo e psicológico</a:t>
            </a:r>
          </a:p>
          <a:p>
            <a:pPr>
              <a:spcBef>
                <a:spcPts val="1000"/>
              </a:spcBef>
              <a:defRPr/>
            </a:pPr>
            <a:endParaRPr lang="pt-BR" sz="2100" dirty="0"/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90" y="3516086"/>
            <a:ext cx="1384265" cy="315501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35" y="3849494"/>
            <a:ext cx="4796627" cy="21015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3" y="4001668"/>
            <a:ext cx="4101967" cy="179717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6877422-7F7B-4697-4CD4-38E34692BA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70" y="135593"/>
            <a:ext cx="529734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2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2">
            <a:extLst>
              <a:ext uri="{FF2B5EF4-FFF2-40B4-BE49-F238E27FC236}">
                <a16:creationId xmlns:a16="http://schemas.microsoft.com/office/drawing/2014/main" xmlns="" id="{8658FD1D-97E4-4728-93DC-3174BC03C809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70857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29E1C235-56AC-4645-A842-FE5B6A4755BA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xmlns="" id="{AEC1C5C4-50A6-49EF-A0AB-26AA19D6197A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xmlns="" id="{CC660EEA-A93F-47F8-955D-A396576DA235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xmlns="" id="{4DCC2595-C0E3-447C-8491-EF7CB021A53D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xmlns="" id="{C7FC3561-EACD-4F78-8BBF-DD0A4BCF0CC3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70857" y="1191012"/>
            <a:ext cx="11137644" cy="42083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lang="pt-BR" sz="2800" b="1" dirty="0">
                <a:solidFill>
                  <a:srgbClr val="018D8D"/>
                </a:solidFill>
              </a:rPr>
              <a:t>ROTARY INTERNATIONAL </a:t>
            </a:r>
            <a:r>
              <a:rPr lang="pt-BR" sz="1400" b="1" dirty="0">
                <a:solidFill>
                  <a:srgbClr val="018D8D"/>
                </a:solidFill>
              </a:rPr>
              <a:t>(cont.)</a:t>
            </a:r>
            <a:endParaRPr lang="pt-BR" sz="2800" b="1" dirty="0">
              <a:solidFill>
                <a:srgbClr val="018D8D"/>
              </a:solidFill>
            </a:endParaRPr>
          </a:p>
          <a:p>
            <a:pPr algn="ctr">
              <a:defRPr/>
            </a:pPr>
            <a:endParaRPr lang="pt-BR" sz="1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6575" lvl="1" indent="-358775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LEMAS OFICIAIS: </a:t>
            </a:r>
            <a:r>
              <a:rPr lang="pt-BR" sz="2100" dirty="0"/>
              <a:t>“Dar de Si Antes de Pensar em Si” e “Mais se Beneficia Quem Melhor Serve”</a:t>
            </a:r>
          </a:p>
          <a:p>
            <a:pPr marL="536575" lvl="1" indent="-358775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DECLARAÇÃO DE VISÃO DO ROTARY: </a:t>
            </a:r>
            <a:r>
              <a:rPr lang="pt-PT" sz="2100" b="1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Juntos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pt-PT" sz="2100" spc="3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vemos</a:t>
            </a:r>
            <a:r>
              <a:rPr lang="pt-PT" sz="2100" spc="4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um</a:t>
            </a:r>
            <a:r>
              <a:rPr lang="pt-PT" sz="2100" spc="3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mundo</a:t>
            </a:r>
            <a:r>
              <a:rPr lang="pt-PT" sz="2100" spc="4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onde</a:t>
            </a:r>
            <a:r>
              <a:rPr lang="pt-PT" sz="2100" spc="3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as</a:t>
            </a:r>
            <a:r>
              <a:rPr lang="pt-PT" sz="2100" spc="4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b="1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pessoas</a:t>
            </a:r>
            <a:r>
              <a:rPr lang="pt-PT" sz="2100" spc="4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se</a:t>
            </a:r>
            <a:r>
              <a:rPr lang="pt-PT" sz="2100" spc="3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unem</a:t>
            </a:r>
            <a:r>
              <a:rPr lang="pt-PT" sz="2100" spc="4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e</a:t>
            </a:r>
            <a:r>
              <a:rPr lang="pt-PT" sz="2100" spc="3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entram</a:t>
            </a:r>
            <a:r>
              <a:rPr lang="pt-PT" sz="2100" spc="4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em</a:t>
            </a:r>
            <a:r>
              <a:rPr lang="pt-PT" sz="2100" spc="4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ação</a:t>
            </a:r>
            <a:r>
              <a:rPr lang="pt-PT" sz="2100" spc="3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para </a:t>
            </a:r>
            <a:r>
              <a:rPr lang="pt-PT" sz="2100" b="1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causar</a:t>
            </a:r>
            <a:r>
              <a:rPr lang="pt-PT" sz="2100" b="1" spc="3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b="1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mudanças</a:t>
            </a:r>
            <a:r>
              <a:rPr lang="pt-PT" sz="2100" b="1" spc="3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duradouras</a:t>
            </a:r>
            <a:r>
              <a:rPr lang="pt-PT" sz="2100" spc="3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em</a:t>
            </a:r>
            <a:r>
              <a:rPr lang="pt-PT" sz="2100" spc="4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si</a:t>
            </a:r>
            <a:r>
              <a:rPr lang="pt-PT" sz="2100" spc="3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mesmas,</a:t>
            </a:r>
            <a:r>
              <a:rPr lang="pt-PT" sz="2100" spc="3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nas</a:t>
            </a:r>
            <a:r>
              <a:rPr lang="pt-PT" sz="2100" spc="4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suas</a:t>
            </a:r>
            <a:r>
              <a:rPr lang="pt-PT" sz="2100" spc="3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comunidades</a:t>
            </a:r>
            <a:r>
              <a:rPr lang="pt-PT" sz="2100" spc="3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e</a:t>
            </a:r>
            <a:r>
              <a:rPr lang="pt-PT" sz="2100" spc="3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no</a:t>
            </a:r>
            <a:r>
              <a:rPr lang="pt-PT" sz="2100" spc="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mundo</a:t>
            </a:r>
            <a:r>
              <a:rPr lang="pt-PT" sz="2100" spc="-4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todo.</a:t>
            </a:r>
          </a:p>
          <a:p>
            <a:pPr marL="536575" lvl="1" indent="-358775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pt-PT" sz="2100" b="1" dirty="0">
                <a:ea typeface="Trebuchet MS" panose="020B0603020202020204" pitchFamily="34" charset="0"/>
                <a:cs typeface="Trebuchet MS" panose="020B0603020202020204" pitchFamily="34" charset="0"/>
              </a:rPr>
              <a:t>PRINCIPAL PROJETO/PRIORIDADE: </a:t>
            </a:r>
            <a:r>
              <a:rPr lang="pt-PT" sz="2100" dirty="0">
                <a:ea typeface="Trebuchet MS" panose="020B0603020202020204" pitchFamily="34" charset="0"/>
                <a:cs typeface="Trebuchet MS" panose="020B0603020202020204" pitchFamily="34" charset="0"/>
              </a:rPr>
              <a:t>Combater à Poliomielite, que começa em 1979 nas Filipinas</a:t>
            </a:r>
          </a:p>
          <a:p>
            <a:pPr marL="536575" lvl="1" indent="-358775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pt-PT" sz="2100" b="1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PRESIDENTE DO RI 2024-25:</a:t>
            </a:r>
            <a:r>
              <a:rPr lang="pt-PT" sz="2100" b="1" dirty="0">
                <a:ea typeface="Trebuchet MS" panose="020B0603020202020204" pitchFamily="34" charset="0"/>
                <a:cs typeface="Trebuchet MS" panose="020B0603020202020204" pitchFamily="34" charset="0"/>
              </a:rPr>
              <a:t>  </a:t>
            </a:r>
            <a:r>
              <a:rPr lang="pt-BR" sz="2400" b="1" i="0" dirty="0">
                <a:effectLst/>
                <a:highlight>
                  <a:srgbClr val="FFFFFF"/>
                </a:highlight>
                <a:latin typeface="-apple-system"/>
              </a:rPr>
              <a:t>Stephanie </a:t>
            </a:r>
            <a:r>
              <a:rPr lang="pt-BR" sz="2400" b="1" i="0" dirty="0" err="1">
                <a:effectLst/>
                <a:highlight>
                  <a:srgbClr val="FFFFFF"/>
                </a:highlight>
                <a:latin typeface="-apple-system"/>
              </a:rPr>
              <a:t>Urchick</a:t>
            </a:r>
            <a:r>
              <a:rPr lang="pt-BR" sz="2400" b="1" i="0" dirty="0">
                <a:effectLst/>
                <a:highlight>
                  <a:srgbClr val="FFFFFF"/>
                </a:highlight>
                <a:latin typeface="-apple-system"/>
              </a:rPr>
              <a:t> - USA</a:t>
            </a:r>
          </a:p>
          <a:p>
            <a:pPr marL="177800" lvl="1">
              <a:lnSpc>
                <a:spcPct val="150000"/>
              </a:lnSpc>
              <a:spcBef>
                <a:spcPts val="1000"/>
              </a:spcBef>
              <a:defRPr/>
            </a:pPr>
            <a:endParaRPr lang="pt-PT" sz="2100" b="1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lvl="1">
              <a:spcBef>
                <a:spcPts val="1000"/>
              </a:spcBef>
              <a:defRPr/>
            </a:pPr>
            <a:endParaRPr lang="pt-BR" sz="21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7709633-52A0-7452-B9BE-5287BEC3F9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94" y="122540"/>
            <a:ext cx="6094649" cy="165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31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49086" y="1220752"/>
            <a:ext cx="11159415" cy="53320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  <a:p>
            <a:pPr algn="ctr">
              <a:defRPr/>
            </a:pPr>
            <a:endParaRPr lang="pt-BR" sz="1400" b="1" dirty="0">
              <a:solidFill>
                <a:srgbClr val="018D8D"/>
              </a:solidFill>
            </a:endParaRP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PROJETO DE INSTALAÇÃO DE BIODIGESTORES</a:t>
            </a:r>
          </a:p>
          <a:p>
            <a:pPr>
              <a:defRPr/>
            </a:pPr>
            <a:endParaRPr lang="pt-BR" sz="1400" i="1" dirty="0">
              <a:solidFill>
                <a:srgbClr val="018D8D"/>
              </a:solidFill>
            </a:endParaRPr>
          </a:p>
          <a:p>
            <a:pPr marL="360000" indent="-360000">
              <a:spcBef>
                <a:spcPts val="1000"/>
              </a:spcBef>
              <a:buBlip>
                <a:blip r:embed="rId3"/>
              </a:buBlip>
              <a:defRPr/>
            </a:pPr>
            <a:r>
              <a:rPr lang="pt-BR" sz="2100" b="1" dirty="0"/>
              <a:t>PARCERIA: </a:t>
            </a:r>
            <a:r>
              <a:rPr lang="pt-BR" sz="2100" dirty="0" err="1"/>
              <a:t>Bio</a:t>
            </a:r>
            <a:r>
              <a:rPr lang="pt-BR" sz="2100" dirty="0"/>
              <a:t> </a:t>
            </a:r>
            <a:r>
              <a:rPr lang="pt-BR" sz="2100" dirty="0" err="1"/>
              <a:t>Movement</a:t>
            </a:r>
            <a:r>
              <a:rPr lang="pt-BR" sz="2100" dirty="0"/>
              <a:t> Ambiental – Representante da </a:t>
            </a:r>
            <a:r>
              <a:rPr lang="pt-BR" sz="2100" dirty="0" err="1"/>
              <a:t>Homebiogas</a:t>
            </a:r>
            <a:r>
              <a:rPr lang="pt-BR" sz="2100" dirty="0"/>
              <a:t> de Israel</a:t>
            </a:r>
          </a:p>
          <a:p>
            <a:pPr marL="360000" indent="-360000">
              <a:spcBef>
                <a:spcPts val="1000"/>
              </a:spcBef>
              <a:buBlip>
                <a:blip r:embed="rId3"/>
              </a:buBlip>
              <a:defRPr/>
            </a:pPr>
            <a:r>
              <a:rPr lang="pt-BR" sz="2100" b="1" dirty="0"/>
              <a:t>OBJETIVO: </a:t>
            </a:r>
            <a:r>
              <a:rPr lang="pt-BR" sz="2100" dirty="0"/>
              <a:t>Transformar resíduos de alimentos orgânicos e fezes em biogás e </a:t>
            </a:r>
            <a:r>
              <a:rPr lang="pt-BR" sz="2100" dirty="0" err="1"/>
              <a:t>biofertilizante</a:t>
            </a:r>
            <a:r>
              <a:rPr lang="pt-BR" sz="2100" dirty="0"/>
              <a:t> naturais, através da </a:t>
            </a:r>
            <a:r>
              <a:rPr lang="pt-BR" sz="2100" dirty="0" err="1"/>
              <a:t>biodigestão</a:t>
            </a:r>
            <a:r>
              <a:rPr lang="pt-BR" sz="2100" dirty="0"/>
              <a:t> anaeróbica </a:t>
            </a:r>
          </a:p>
          <a:p>
            <a:pPr marL="360000" indent="-360000">
              <a:spcBef>
                <a:spcPts val="1000"/>
              </a:spcBef>
              <a:buBlip>
                <a:blip r:embed="rId3"/>
              </a:buBlip>
              <a:defRPr/>
            </a:pPr>
            <a:r>
              <a:rPr lang="pt-BR" sz="2100" b="1" dirty="0"/>
              <a:t>COMUNIDADES FAVORECIDAS: </a:t>
            </a:r>
            <a:r>
              <a:rPr lang="pt-BR" sz="2100" dirty="0"/>
              <a:t>Ribeirinhas, rurais</a:t>
            </a:r>
          </a:p>
          <a:p>
            <a:pPr marL="360000" indent="-360000">
              <a:spcBef>
                <a:spcPts val="1000"/>
              </a:spcBef>
              <a:buBlip>
                <a:blip r:embed="rId3"/>
              </a:buBlip>
              <a:defRPr/>
            </a:pPr>
            <a:r>
              <a:rPr lang="pt-BR" sz="2100" b="1" dirty="0"/>
              <a:t>SUBSÍDIO GLOBAL: </a:t>
            </a:r>
            <a:r>
              <a:rPr lang="pt-BR" sz="2100" dirty="0"/>
              <a:t>Será necessário</a:t>
            </a:r>
          </a:p>
          <a:p>
            <a:pPr marL="360000" indent="-360000">
              <a:spcBef>
                <a:spcPts val="1000"/>
              </a:spcBef>
              <a:buBlip>
                <a:blip r:embed="rId3"/>
              </a:buBlip>
              <a:defRPr/>
            </a:pPr>
            <a:r>
              <a:rPr lang="pt-BR" sz="2100" b="1" dirty="0"/>
              <a:t>STATUS DO PROJETO: </a:t>
            </a:r>
            <a:r>
              <a:rPr lang="pt-BR" sz="2100" dirty="0"/>
              <a:t>Standby</a:t>
            </a:r>
            <a:endParaRPr lang="pt-BR" sz="2100" b="1" dirty="0"/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33" y="4394427"/>
            <a:ext cx="4820425" cy="2082574"/>
          </a:xfrm>
          <a:prstGeom prst="rect">
            <a:avLst/>
          </a:prstGeom>
          <a:ln>
            <a:solidFill>
              <a:srgbClr val="0C3C7C"/>
            </a:solidFill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BAB1530-A9F0-772F-B795-A84F9C8F23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70" y="135593"/>
            <a:ext cx="529734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8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49086" y="1211325"/>
            <a:ext cx="11159415" cy="5712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  <a:p>
            <a:pPr algn="ctr">
              <a:defRPr/>
            </a:pPr>
            <a:endParaRPr lang="pt-BR" sz="1400" b="1" dirty="0">
              <a:solidFill>
                <a:srgbClr val="018D8D"/>
              </a:solidFill>
            </a:endParaRP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INSTALAÇÃO DE BIODIGESTORES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(CONTINUAÇÃO)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1400" i="1" dirty="0">
              <a:solidFill>
                <a:srgbClr val="018D8D"/>
              </a:solidFill>
            </a:endParaRPr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9" y="2991780"/>
            <a:ext cx="3326160" cy="2494620"/>
          </a:xfrm>
          <a:prstGeom prst="rect">
            <a:avLst/>
          </a:prstGeom>
          <a:ln>
            <a:solidFill>
              <a:srgbClr val="0C3C7C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55" y="2630647"/>
            <a:ext cx="3472543" cy="3472543"/>
          </a:xfrm>
          <a:prstGeom prst="rect">
            <a:avLst/>
          </a:prstGeom>
          <a:ln>
            <a:solidFill>
              <a:srgbClr val="0C3C7C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98" y="2806717"/>
            <a:ext cx="2996414" cy="2919163"/>
          </a:xfrm>
          <a:prstGeom prst="rect">
            <a:avLst/>
          </a:prstGeom>
          <a:ln>
            <a:solidFill>
              <a:srgbClr val="0C3C7C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E1C159F-2551-D7BB-A5FD-9990471B6E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70" y="135593"/>
            <a:ext cx="529734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11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49086" y="1201898"/>
            <a:ext cx="11159415" cy="5712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  <a:p>
            <a:pPr algn="ctr">
              <a:defRPr/>
            </a:pPr>
            <a:endParaRPr lang="pt-BR" sz="1400" b="1" dirty="0">
              <a:solidFill>
                <a:srgbClr val="018D8D"/>
              </a:solidFill>
            </a:endParaRP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CAMPANHA DE REFORMA DA CASA DA AMIZADE DE SJCAMPOS</a:t>
            </a:r>
          </a:p>
          <a:p>
            <a:pPr>
              <a:defRPr/>
            </a:pPr>
            <a:endParaRPr lang="pt-BR" sz="1400" i="1" dirty="0">
              <a:solidFill>
                <a:srgbClr val="018D8D"/>
              </a:solidFill>
            </a:endParaRP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PARCERIAS: </a:t>
            </a:r>
            <a:r>
              <a:rPr lang="pt-BR" sz="2100" dirty="0"/>
              <a:t>Rotary Clubs e Casa da Amizade de </a:t>
            </a:r>
            <a:r>
              <a:rPr lang="pt-BR" sz="2100" dirty="0" err="1"/>
              <a:t>SJCampos</a:t>
            </a:r>
            <a:r>
              <a:rPr lang="pt-BR" sz="2100" dirty="0"/>
              <a:t> </a:t>
            </a: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OBJETIVO:</a:t>
            </a:r>
            <a:r>
              <a:rPr lang="pt-BR" sz="2100" dirty="0"/>
              <a:t> Substituir na primeira etapa da reforma parte do forro de madeira por material PVC, refazer instalação elétrica e melhorar sistema de calhas de captação de água</a:t>
            </a: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PARTICIPANTE: ORBITAL ENGENHARIA </a:t>
            </a: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STATUS DA CAMPANHA: </a:t>
            </a:r>
            <a:r>
              <a:rPr lang="pt-BR" sz="2100" dirty="0"/>
              <a:t>Não finalizada (em negociação)</a:t>
            </a:r>
          </a:p>
          <a:p>
            <a:pPr>
              <a:spcBef>
                <a:spcPts val="1000"/>
              </a:spcBef>
              <a:defRPr/>
            </a:pPr>
            <a:endParaRPr lang="pt-BR" sz="2100" dirty="0"/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281" y="3979904"/>
            <a:ext cx="2073728" cy="2764971"/>
          </a:xfrm>
          <a:prstGeom prst="rect">
            <a:avLst/>
          </a:prstGeom>
          <a:ln>
            <a:solidFill>
              <a:srgbClr val="0C3C7C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65" y="3979904"/>
            <a:ext cx="2073729" cy="2764971"/>
          </a:xfrm>
          <a:prstGeom prst="rect">
            <a:avLst/>
          </a:prstGeom>
          <a:ln>
            <a:solidFill>
              <a:srgbClr val="0C3C7C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5DA8583-6FB7-6963-E107-380EA226AD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70" y="135593"/>
            <a:ext cx="529734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49086" y="1220752"/>
            <a:ext cx="11159415" cy="5712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  <a:p>
            <a:pPr algn="ctr">
              <a:defRPr/>
            </a:pPr>
            <a:endParaRPr lang="pt-BR" sz="1400" b="1" dirty="0">
              <a:solidFill>
                <a:srgbClr val="018D8D"/>
              </a:solidFill>
            </a:endParaRP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RECUPERAÇÃO DE NASCENTE DO RIO PARAÍBA DO SUL - Subsídio Distrital -</a:t>
            </a:r>
          </a:p>
          <a:p>
            <a:pPr>
              <a:defRPr/>
            </a:pPr>
            <a:endParaRPr lang="pt-BR" sz="1400" i="1" dirty="0">
              <a:solidFill>
                <a:srgbClr val="018D8D"/>
              </a:solidFill>
            </a:endParaRP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PARCERIA: </a:t>
            </a:r>
            <a:r>
              <a:rPr lang="pt-BR" sz="2100" dirty="0"/>
              <a:t>Secretaria do Meio Ambiente de SJC</a:t>
            </a: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LOCAL: </a:t>
            </a:r>
            <a:r>
              <a:rPr lang="pt-BR" sz="2100" dirty="0"/>
              <a:t>Bairro Jardim Guimarães - </a:t>
            </a:r>
            <a:r>
              <a:rPr lang="pt-BR" sz="2100" dirty="0" err="1"/>
              <a:t>SJCampos</a:t>
            </a:r>
            <a:endParaRPr lang="pt-BR" sz="2100" b="1" dirty="0"/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CONTRIBUIÇÃO DO CLUBE: </a:t>
            </a:r>
          </a:p>
          <a:p>
            <a:pPr marL="631825" indent="-271463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dirty="0"/>
              <a:t>Material cerâmico de acabamento</a:t>
            </a:r>
          </a:p>
          <a:p>
            <a:pPr marL="631825" indent="-271463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dirty="0"/>
              <a:t>R$ 7.000,00</a:t>
            </a:r>
          </a:p>
          <a:p>
            <a:pPr marL="631825" indent="-271463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dirty="0"/>
              <a:t>+ de 300 horas de trabalho</a:t>
            </a: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MELHORIAS IMPLANTADAS: </a:t>
            </a:r>
            <a:r>
              <a:rPr lang="pt-BR" sz="2100" dirty="0"/>
              <a:t>Plantio de árvores, urbanização, iluminação, restauração de alvenaria e rampa de acesso</a:t>
            </a: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PÚBLICO ENVOLVIDO/FAVORECIDO: </a:t>
            </a:r>
            <a:r>
              <a:rPr lang="pt-BR" sz="2100" dirty="0"/>
              <a:t>200 alunos de Escolas locais e 150 famílias da comunidade</a:t>
            </a:r>
          </a:p>
          <a:p>
            <a:pPr marL="0" lvl="1">
              <a:spcBef>
                <a:spcPts val="1000"/>
              </a:spcBef>
              <a:defRPr/>
            </a:pPr>
            <a:endParaRPr lang="pt-BR" sz="1600" dirty="0"/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417BB6D-C3DA-D748-2054-4176C93C1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91" y="144220"/>
            <a:ext cx="529734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25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20842" y="1220752"/>
            <a:ext cx="11159415" cy="46424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  <a:p>
            <a:pPr>
              <a:defRPr/>
            </a:pPr>
            <a:endParaRPr lang="pt-BR" sz="1400" b="1" dirty="0">
              <a:solidFill>
                <a:srgbClr val="018D8D"/>
              </a:solidFill>
            </a:endParaRP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DESCARTE SOLIDÁRIO – PROJETO DISTRITAL</a:t>
            </a:r>
          </a:p>
          <a:p>
            <a:pPr>
              <a:defRPr/>
            </a:pPr>
            <a:endParaRPr lang="pt-BR" sz="1400" i="1" dirty="0">
              <a:solidFill>
                <a:srgbClr val="018D8D"/>
              </a:solidFill>
            </a:endParaRP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PARCERIA: </a:t>
            </a:r>
            <a:r>
              <a:rPr lang="pt-BR" sz="2100" dirty="0"/>
              <a:t>Distrito 4.571 com a Green </a:t>
            </a:r>
            <a:r>
              <a:rPr lang="pt-BR" sz="2100" dirty="0" err="1"/>
              <a:t>Eletron</a:t>
            </a:r>
            <a:r>
              <a:rPr lang="pt-BR" sz="2100" dirty="0"/>
              <a:t> </a:t>
            </a: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ENVOLVIMENTO: </a:t>
            </a:r>
            <a:r>
              <a:rPr lang="pt-BR" sz="2100" dirty="0"/>
              <a:t>Família rotária do Distrito 4.571</a:t>
            </a:r>
            <a:endParaRPr lang="pt-BR" sz="2100" b="1" dirty="0"/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CONTRIBUIÇÃO DO CLUBE: </a:t>
            </a:r>
          </a:p>
          <a:p>
            <a:pPr marL="631825" indent="-271463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dirty="0"/>
              <a:t>Apoiar iniciativa</a:t>
            </a:r>
          </a:p>
          <a:p>
            <a:pPr marL="631825" indent="-271463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dirty="0"/>
              <a:t>Divulgação e envolvimento da comunidade</a:t>
            </a:r>
          </a:p>
          <a:p>
            <a:pPr marL="631825" indent="-271463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dirty="0"/>
              <a:t>Angariar recursos financeiros para instituições locais</a:t>
            </a:r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8" y="2471065"/>
            <a:ext cx="2286001" cy="228600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EEBA48B-0729-DC4A-6AC6-5D6D57A2D0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70" y="135593"/>
            <a:ext cx="529734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55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20842" y="1220752"/>
            <a:ext cx="11159415" cy="46424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  <a:p>
            <a:pPr>
              <a:defRPr/>
            </a:pPr>
            <a:endParaRPr lang="pt-BR" sz="1400" b="1" dirty="0">
              <a:solidFill>
                <a:srgbClr val="018D8D"/>
              </a:solidFill>
            </a:endParaRP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Plantio de mudas – </a:t>
            </a: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Plantando Árvores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Plantando vidas</a:t>
            </a:r>
          </a:p>
          <a:p>
            <a:pPr>
              <a:defRPr/>
            </a:pPr>
            <a:endParaRPr lang="pt-BR" sz="1400" i="1" dirty="0">
              <a:solidFill>
                <a:srgbClr val="018D8D"/>
              </a:solidFill>
            </a:endParaRP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PARCERIA: 8 clube de SJC, Rotaract, Prefeitura, CAEB, CEDAE</a:t>
            </a:r>
            <a:r>
              <a:rPr lang="pt-BR" sz="2100" dirty="0"/>
              <a:t> </a:t>
            </a:r>
          </a:p>
          <a:p>
            <a:pPr marL="360000" indent="-360000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u="sng" dirty="0"/>
              <a:t>ENVOLVIMENTO: </a:t>
            </a:r>
            <a:r>
              <a:rPr lang="pt-BR" sz="2100" dirty="0"/>
              <a:t>Família rotária do Distrito 4.571</a:t>
            </a:r>
            <a:endParaRPr lang="pt-BR" sz="2100" b="1" dirty="0"/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EEBA48B-0729-DC4A-6AC6-5D6D57A2D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70" y="135593"/>
            <a:ext cx="5297341" cy="1441667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4EE8ED7B-3F60-549A-1B13-024ACDBDF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xmlns="" id="{00DFC736-CB37-EFEF-D0EE-C8669837BF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65894" y="3429000"/>
            <a:ext cx="3234906" cy="32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xmlns="" id="{C007D091-935E-4CDE-5E0D-550856447A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30B15770-2537-6E23-AAE0-3CCB364F52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914" y="2488855"/>
            <a:ext cx="3048359" cy="406447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96DE327E-B2C4-7D8F-E106-D041862E80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06" y="3733800"/>
            <a:ext cx="2186711" cy="291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19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49086" y="1211325"/>
            <a:ext cx="11159415" cy="5712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  <a:p>
            <a:pPr algn="ctr">
              <a:defRPr/>
            </a:pPr>
            <a:endParaRPr lang="pt-BR" sz="1400" b="1" dirty="0">
              <a:solidFill>
                <a:srgbClr val="018D8D"/>
              </a:solidFill>
            </a:endParaRP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Plantio de mudas – Plantando Árvores Plantando vidas</a:t>
            </a:r>
          </a:p>
          <a:p>
            <a:pPr>
              <a:defRPr/>
            </a:pPr>
            <a:endParaRPr lang="pt-BR" sz="1400" i="1" dirty="0">
              <a:solidFill>
                <a:srgbClr val="018D8D"/>
              </a:solidFill>
            </a:endParaRPr>
          </a:p>
          <a:p>
            <a:pPr>
              <a:defRPr/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(CONTINUAÇÃO)</a:t>
            </a:r>
          </a:p>
          <a:p>
            <a:pPr>
              <a:defRPr/>
            </a:pPr>
            <a:endParaRPr lang="pt-BR" sz="1400" i="1" dirty="0">
              <a:solidFill>
                <a:srgbClr val="018D8D"/>
              </a:solidFill>
            </a:endParaRPr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3415175" y="6314813"/>
            <a:ext cx="5332010" cy="307777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pt-BR" sz="1400" b="1" dirty="0" err="1"/>
              <a:t>lubes</a:t>
            </a:r>
            <a:r>
              <a:rPr lang="pt-BR" sz="1400" b="1" dirty="0"/>
              <a:t> plantando mudas no CAEB Centro Ambiental Edoardo Bonetti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0DC9031-6534-5E37-EC89-01A6D1035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70" y="135593"/>
            <a:ext cx="5297341" cy="144166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96F1168-A395-DDFE-2DA8-67BE76780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3" y="2609668"/>
            <a:ext cx="4658030" cy="349352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3F435979-C0D6-F158-7148-0C10A0F92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03" y="2708917"/>
            <a:ext cx="4658030" cy="34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44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49087" y="1179840"/>
            <a:ext cx="3964454" cy="5449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CONSIDERAÇÕES FINAIS</a:t>
            </a:r>
          </a:p>
          <a:p>
            <a:pPr>
              <a:defRPr/>
            </a:pPr>
            <a:endParaRPr lang="pt-BR" sz="1400" i="1" dirty="0">
              <a:solidFill>
                <a:srgbClr val="018D8D"/>
              </a:solidFill>
            </a:endParaRPr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49087" y="2062100"/>
            <a:ext cx="9303582" cy="36976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defRPr/>
            </a:pPr>
            <a:endParaRPr lang="pt-BR" sz="1400" b="1" dirty="0">
              <a:solidFill>
                <a:srgbClr val="018D8D"/>
              </a:solidFill>
            </a:endParaRPr>
          </a:p>
          <a:p>
            <a:pPr marL="360000" indent="-360000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200" dirty="0"/>
              <a:t>Diversas ações sociais, centenas de famílias  e diversas instituições assistidas </a:t>
            </a:r>
          </a:p>
          <a:p>
            <a:pPr marL="360000" indent="-360000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200" dirty="0"/>
              <a:t>Participação contínua em projetos</a:t>
            </a:r>
          </a:p>
          <a:p>
            <a:pPr marL="360000" indent="-360000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200" dirty="0"/>
              <a:t>Aprendizado constante</a:t>
            </a:r>
          </a:p>
          <a:p>
            <a:pPr marL="360000" indent="-360000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200" dirty="0"/>
              <a:t>Em busca de novas parcerias e novos associados</a:t>
            </a:r>
            <a:endParaRPr lang="pt-BR" sz="2100" b="1" dirty="0"/>
          </a:p>
          <a:p>
            <a:pPr>
              <a:spcBef>
                <a:spcPts val="1000"/>
              </a:spcBef>
              <a:defRPr/>
            </a:pPr>
            <a:endParaRPr lang="pt-BR" sz="2100" b="1" dirty="0"/>
          </a:p>
          <a:p>
            <a:pPr>
              <a:spcBef>
                <a:spcPts val="1000"/>
              </a:spcBef>
              <a:defRPr/>
            </a:pPr>
            <a:endParaRPr lang="pt-BR" sz="2100" b="1" dirty="0"/>
          </a:p>
          <a:p>
            <a:pPr>
              <a:spcBef>
                <a:spcPts val="1000"/>
              </a:spcBef>
              <a:defRPr/>
            </a:pPr>
            <a:endParaRPr lang="pt-BR" sz="2100" b="1" dirty="0"/>
          </a:p>
          <a:p>
            <a:pPr>
              <a:spcBef>
                <a:spcPts val="1000"/>
              </a:spcBef>
              <a:defRPr/>
            </a:pPr>
            <a:endParaRPr lang="pt-BR" sz="2100" b="1" dirty="0"/>
          </a:p>
          <a:p>
            <a:pPr>
              <a:spcBef>
                <a:spcPts val="1000"/>
              </a:spcBef>
              <a:defRPr/>
            </a:pPr>
            <a:endParaRPr lang="pt-BR" sz="2100" b="1" dirty="0"/>
          </a:p>
          <a:p>
            <a:pPr>
              <a:spcBef>
                <a:spcPts val="1000"/>
              </a:spcBef>
              <a:defRPr/>
            </a:pPr>
            <a:endParaRPr lang="pt-BR" sz="2100" b="1" dirty="0"/>
          </a:p>
          <a:p>
            <a:pPr>
              <a:spcBef>
                <a:spcPts val="1000"/>
              </a:spcBef>
              <a:defRPr/>
            </a:pPr>
            <a:endParaRPr lang="pt-BR" sz="2100" b="1" dirty="0"/>
          </a:p>
          <a:p>
            <a:pPr>
              <a:spcBef>
                <a:spcPts val="1000"/>
              </a:spcBef>
              <a:defRPr/>
            </a:pPr>
            <a:endParaRPr lang="pt-BR" sz="2100" b="1" dirty="0"/>
          </a:p>
          <a:p>
            <a:pPr>
              <a:spcBef>
                <a:spcPts val="1000"/>
              </a:spcBef>
              <a:defRPr/>
            </a:pPr>
            <a:endParaRPr lang="pt-BR" sz="2100" b="1" dirty="0"/>
          </a:p>
          <a:p>
            <a:pPr>
              <a:spcBef>
                <a:spcPts val="1000"/>
              </a:spcBef>
              <a:defRPr/>
            </a:pPr>
            <a:endParaRPr lang="pt-BR" sz="21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BF95054-CC5C-5437-B1E8-14A38D1D1B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67" y="377392"/>
            <a:ext cx="529734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0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2">
            <a:extLst>
              <a:ext uri="{FF2B5EF4-FFF2-40B4-BE49-F238E27FC236}">
                <a16:creationId xmlns:a16="http://schemas.microsoft.com/office/drawing/2014/main" xmlns="" id="{8658FD1D-97E4-4728-93DC-3174BC03C809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70857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29E1C235-56AC-4645-A842-FE5B6A4755BA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xmlns="" id="{AEC1C5C4-50A6-49EF-A0AB-26AA19D6197A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xmlns="" id="{CC660EEA-A93F-47F8-955D-A396576DA235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xmlns="" id="{4DCC2595-C0E3-447C-8491-EF7CB021A53D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xmlns="" id="{C7FC3561-EACD-4F78-8BBF-DD0A4BCF0CC3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664193" y="487402"/>
            <a:ext cx="11137644" cy="491217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lang="pt-BR" sz="2800" b="1" dirty="0">
                <a:solidFill>
                  <a:srgbClr val="018D8D"/>
                </a:solidFill>
              </a:rPr>
              <a:t>ROTARY INTERNATIONAL </a:t>
            </a:r>
            <a:r>
              <a:rPr lang="pt-BR" sz="1400" b="1" dirty="0">
                <a:solidFill>
                  <a:srgbClr val="018D8D"/>
                </a:solidFill>
              </a:rPr>
              <a:t>(cont.)</a:t>
            </a:r>
            <a:endParaRPr lang="pt-BR" sz="2800" b="1" dirty="0">
              <a:solidFill>
                <a:srgbClr val="018D8D"/>
              </a:solidFill>
            </a:endParaRPr>
          </a:p>
          <a:p>
            <a:pPr marL="177800" lvl="1">
              <a:spcBef>
                <a:spcPts val="1000"/>
              </a:spcBef>
              <a:defRPr/>
            </a:pPr>
            <a:r>
              <a:rPr lang="pt-BR" sz="2100" b="1" dirty="0"/>
              <a:t>ÁREAS DE ENFOQUE – Subsídios Globais</a:t>
            </a:r>
          </a:p>
          <a:p>
            <a:pPr marL="0" lvl="1">
              <a:spcBef>
                <a:spcPts val="1000"/>
              </a:spcBef>
              <a:defRPr/>
            </a:pPr>
            <a:endParaRPr lang="pt-BR" sz="21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8B70EFD-6EE5-77FE-CC49-F9D991459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89" y="2962"/>
            <a:ext cx="6094649" cy="1658654"/>
          </a:xfrm>
          <a:prstGeom prst="rect">
            <a:avLst/>
          </a:prstGeom>
        </p:spPr>
      </p:pic>
      <p:pic>
        <p:nvPicPr>
          <p:cNvPr id="2050" name="Picture 2" descr="Ícones das áreas de enfoque">
            <a:extLst>
              <a:ext uri="{FF2B5EF4-FFF2-40B4-BE49-F238E27FC236}">
                <a16:creationId xmlns:a16="http://schemas.microsoft.com/office/drawing/2014/main" xmlns="" id="{7424BA0D-7D3C-A201-8372-1466D65D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73" y="1545881"/>
            <a:ext cx="7246842" cy="527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70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2">
            <a:extLst>
              <a:ext uri="{FF2B5EF4-FFF2-40B4-BE49-F238E27FC236}">
                <a16:creationId xmlns:a16="http://schemas.microsoft.com/office/drawing/2014/main" xmlns="" id="{8658FD1D-97E4-4728-93DC-3174BC03C809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70857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29E1C235-56AC-4645-A842-FE5B6A4755BA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xmlns="" id="{AEC1C5C4-50A6-49EF-A0AB-26AA19D6197A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xmlns="" id="{CC660EEA-A93F-47F8-955D-A396576DA235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xmlns="" id="{4DCC2595-C0E3-447C-8491-EF7CB021A53D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xmlns="" id="{C7FC3561-EACD-4F78-8BBF-DD0A4BCF0CC3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70857" y="1191012"/>
            <a:ext cx="11137644" cy="491217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lang="pt-BR" sz="2800" b="1" dirty="0">
                <a:solidFill>
                  <a:srgbClr val="018D8D"/>
                </a:solidFill>
              </a:rPr>
              <a:t>ROTARY INTERNATIONAL </a:t>
            </a:r>
            <a:r>
              <a:rPr lang="pt-BR" sz="1400" b="1" dirty="0">
                <a:solidFill>
                  <a:srgbClr val="018D8D"/>
                </a:solidFill>
              </a:rPr>
              <a:t>(cont.)</a:t>
            </a:r>
            <a:endParaRPr lang="pt-BR" sz="2800" b="1" dirty="0">
              <a:solidFill>
                <a:srgbClr val="018D8D"/>
              </a:solidFill>
            </a:endParaRPr>
          </a:p>
          <a:p>
            <a:pPr algn="ctr">
              <a:defRPr/>
            </a:pPr>
            <a:endParaRPr lang="pt-BR" sz="1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6575" lvl="1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PT" sz="2100" b="1" dirty="0">
                <a:ea typeface="Trebuchet MS" panose="020B0603020202020204" pitchFamily="34" charset="0"/>
                <a:cs typeface="Trebuchet MS" panose="020B0603020202020204" pitchFamily="34" charset="0"/>
              </a:rPr>
              <a:t>PROGRAMAS DO ROTARY:</a:t>
            </a:r>
          </a:p>
          <a:p>
            <a:pPr marL="895350" lvl="1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PT" sz="2100" dirty="0">
                <a:ea typeface="Trebuchet MS" panose="020B0603020202020204" pitchFamily="34" charset="0"/>
                <a:cs typeface="Trebuchet MS" panose="020B0603020202020204" pitchFamily="34" charset="0"/>
              </a:rPr>
              <a:t>Interact </a:t>
            </a:r>
          </a:p>
          <a:p>
            <a:pPr marL="895350" lvl="1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Rotaract</a:t>
            </a:r>
          </a:p>
          <a:p>
            <a:pPr marL="895350" lvl="1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PT" sz="2100" dirty="0">
                <a:ea typeface="Trebuchet MS" panose="020B0603020202020204" pitchFamily="34" charset="0"/>
                <a:cs typeface="Trebuchet MS" panose="020B0603020202020204" pitchFamily="34" charset="0"/>
              </a:rPr>
              <a:t>Prêmio Rotário de Liderança Juvenil (RYLA)</a:t>
            </a:r>
          </a:p>
          <a:p>
            <a:pPr marL="895350" lvl="1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PT" sz="2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Intercâmbio de Jovens</a:t>
            </a:r>
          </a:p>
          <a:p>
            <a:pPr marL="895350" lvl="1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PT" sz="2100" dirty="0">
                <a:ea typeface="Trebuchet MS" panose="020B0603020202020204" pitchFamily="34" charset="0"/>
                <a:cs typeface="Trebuchet MS" panose="020B0603020202020204" pitchFamily="34" charset="0"/>
              </a:rPr>
              <a:t>Intercâmbio de Serviços às Novas Gerações</a:t>
            </a:r>
          </a:p>
          <a:p>
            <a:pPr marL="895350" lvl="1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PT" sz="2100" dirty="0">
                <a:ea typeface="Trebuchet MS" panose="020B0603020202020204" pitchFamily="34" charset="0"/>
                <a:cs typeface="Trebuchet MS" panose="020B0603020202020204" pitchFamily="34" charset="0"/>
              </a:rPr>
              <a:t>Núcleo Rotary de Desenvolvimento Comunitário (NRDC)</a:t>
            </a:r>
          </a:p>
          <a:p>
            <a:pPr marL="895350" lvl="1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PT" sz="2100" dirty="0">
                <a:ea typeface="Trebuchet MS" panose="020B0603020202020204" pitchFamily="34" charset="0"/>
                <a:cs typeface="Trebuchet MS" panose="020B0603020202020204" pitchFamily="34" charset="0"/>
              </a:rPr>
              <a:t>Bolsas de Estudo</a:t>
            </a:r>
          </a:p>
          <a:p>
            <a:pPr marL="895350" lvl="1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PT" sz="2100" dirty="0">
                <a:ea typeface="Trebuchet MS" panose="020B0603020202020204" pitchFamily="34" charset="0"/>
                <a:cs typeface="Trebuchet MS" panose="020B0603020202020204" pitchFamily="34" charset="0"/>
              </a:rPr>
              <a:t>Bolsas Rotary pela Paz</a:t>
            </a:r>
          </a:p>
          <a:p>
            <a:pPr marL="536575" lvl="1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PT" sz="2100" b="1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A</a:t>
            </a:r>
            <a:r>
              <a:rPr lang="pt-PT" sz="2100" b="1" dirty="0">
                <a:ea typeface="Trebuchet MS" panose="020B0603020202020204" pitchFamily="34" charset="0"/>
                <a:cs typeface="Trebuchet MS" panose="020B0603020202020204" pitchFamily="34" charset="0"/>
              </a:rPr>
              <a:t>MÉRICA DO SUL: </a:t>
            </a:r>
            <a:r>
              <a:rPr lang="pt-PT" sz="2100" dirty="0">
                <a:ea typeface="Trebuchet MS" panose="020B0603020202020204" pitchFamily="34" charset="0"/>
                <a:cs typeface="Trebuchet MS" panose="020B0603020202020204" pitchFamily="34" charset="0"/>
              </a:rPr>
              <a:t>O RC de Montevidéo foi o primeiro clube a ser criado em 1919</a:t>
            </a:r>
            <a:endParaRPr lang="pt-BR" sz="21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536575" lvl="1">
              <a:spcBef>
                <a:spcPts val="1000"/>
              </a:spcBef>
              <a:defRPr/>
            </a:pPr>
            <a:endParaRPr lang="pt-PT" sz="210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l"/>
            <a:endParaRPr lang="pt-PT" sz="21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lvl="1">
              <a:spcBef>
                <a:spcPts val="1000"/>
              </a:spcBef>
              <a:defRPr/>
            </a:pPr>
            <a:endParaRPr lang="pt-BR" sz="21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4A12F5C-B28D-C9CC-3806-8A2F2E431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66" y="361685"/>
            <a:ext cx="6094649" cy="165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2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2">
            <a:extLst>
              <a:ext uri="{FF2B5EF4-FFF2-40B4-BE49-F238E27FC236}">
                <a16:creationId xmlns:a16="http://schemas.microsoft.com/office/drawing/2014/main" xmlns="" id="{8658FD1D-97E4-4728-93DC-3174BC03C809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70857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29E1C235-56AC-4645-A842-FE5B6A4755BA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xmlns="" id="{AEC1C5C4-50A6-49EF-A0AB-26AA19D6197A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xmlns="" id="{CC660EEA-A93F-47F8-955D-A396576DA235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xmlns="" id="{4DCC2595-C0E3-447C-8491-EF7CB021A53D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xmlns="" id="{C7FC3561-EACD-4F78-8BBF-DD0A4BCF0CC3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70857" y="1191012"/>
            <a:ext cx="10826562" cy="53975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lang="pt-BR" sz="2800" b="1" dirty="0">
                <a:solidFill>
                  <a:srgbClr val="018D8D"/>
                </a:solidFill>
              </a:rPr>
              <a:t>ROTARY INTERNATIONAL – No Brasil </a:t>
            </a:r>
          </a:p>
          <a:p>
            <a:pPr algn="ctr">
              <a:defRPr/>
            </a:pPr>
            <a:endParaRPr lang="pt-BR" sz="1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6575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PRIMEIRO CLUBE NO BRASIL: </a:t>
            </a:r>
            <a:r>
              <a:rPr lang="pt-BR" sz="2100" dirty="0"/>
              <a:t>RC do Rio de Janeiro criado em 23 de Fevereiro de 1923 </a:t>
            </a:r>
            <a:endParaRPr lang="pt-BR" sz="2100" b="1" dirty="0"/>
          </a:p>
          <a:p>
            <a:pPr marL="536575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DISTRITOS: </a:t>
            </a:r>
            <a:r>
              <a:rPr lang="pt-BR" sz="2100" dirty="0"/>
              <a:t>31</a:t>
            </a:r>
          </a:p>
          <a:p>
            <a:pPr marL="536575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NOSSO DISTRITO: </a:t>
            </a:r>
            <a:r>
              <a:rPr lang="pt-BR" sz="2100" dirty="0"/>
              <a:t>4.571</a:t>
            </a:r>
          </a:p>
          <a:p>
            <a:pPr marL="536575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TOTAL DE CLUBES NO DISTRITO: </a:t>
            </a:r>
            <a:r>
              <a:rPr lang="pt-BR" sz="2100" dirty="0"/>
              <a:t>103</a:t>
            </a:r>
          </a:p>
          <a:p>
            <a:pPr marL="536575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TOTAL DE ASSOCIADOS: </a:t>
            </a:r>
            <a:r>
              <a:rPr lang="pt-BR" sz="2100" dirty="0"/>
              <a:t>1.800</a:t>
            </a:r>
          </a:p>
          <a:p>
            <a:pPr marL="536575" lvl="1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GOVERNADOR 2024-25: Alcione Vianna</a:t>
            </a:r>
            <a:endParaRPr lang="pt-BR" sz="2100" dirty="0"/>
          </a:p>
          <a:p>
            <a:pPr marL="536575" lvl="1" indent="-358775">
              <a:spcBef>
                <a:spcPts val="1000"/>
              </a:spcBef>
              <a:buBlip>
                <a:blip r:embed="rId2"/>
              </a:buBlip>
              <a:defRPr/>
            </a:pPr>
            <a:r>
              <a:rPr lang="pt-BR" sz="2100" b="1" dirty="0"/>
              <a:t>São José dos Campos: </a:t>
            </a:r>
            <a:r>
              <a:rPr lang="pt-BR" sz="2100" dirty="0"/>
              <a:t>8 Rotary clubs ( RC Sul, RC </a:t>
            </a:r>
            <a:r>
              <a:rPr lang="pt-BR" sz="2100" dirty="0" err="1"/>
              <a:t>Jd</a:t>
            </a:r>
            <a:r>
              <a:rPr lang="pt-BR" sz="2100" dirty="0"/>
              <a:t> Satélite, RC Leste, RC Oeste, RC </a:t>
            </a:r>
            <a:r>
              <a:rPr lang="pt-BR" sz="2100" dirty="0" err="1"/>
              <a:t>Jd</a:t>
            </a:r>
            <a:r>
              <a:rPr lang="pt-BR" sz="2100" dirty="0"/>
              <a:t> das Colinas, RC Santana, RC Norte, RC –São José dos Campos)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816B3AA-E82D-5361-4BEC-6A8E23F1E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57" y="269189"/>
            <a:ext cx="5350348" cy="14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1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2">
            <a:extLst>
              <a:ext uri="{FF2B5EF4-FFF2-40B4-BE49-F238E27FC236}">
                <a16:creationId xmlns:a16="http://schemas.microsoft.com/office/drawing/2014/main" xmlns="" id="{8658FD1D-97E4-4728-93DC-3174BC03C809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70857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29E1C235-56AC-4645-A842-FE5B6A4755BA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xmlns="" id="{AEC1C5C4-50A6-49EF-A0AB-26AA19D6197A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xmlns="" id="{CC660EEA-A93F-47F8-955D-A396576DA235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xmlns="" id="{4DCC2595-C0E3-447C-8491-EF7CB021A53D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xmlns="" id="{C7FC3561-EACD-4F78-8BBF-DD0A4BCF0CC3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418906" y="1448702"/>
            <a:ext cx="8584621" cy="26925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lang="pt-BR" sz="2800" b="1" dirty="0">
                <a:solidFill>
                  <a:srgbClr val="018D8D"/>
                </a:solidFill>
              </a:rPr>
              <a:t>ROTARY INTERNATIONAL – No Brasil </a:t>
            </a:r>
          </a:p>
          <a:p>
            <a:pPr algn="ctr">
              <a:defRPr/>
            </a:pPr>
            <a:endParaRPr lang="pt-BR" sz="1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816B3AA-E82D-5361-4BEC-6A8E23F1EA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53" y="164581"/>
            <a:ext cx="5350348" cy="1456093"/>
          </a:xfrm>
          <a:prstGeom prst="rect">
            <a:avLst/>
          </a:prstGeom>
        </p:spPr>
      </p:pic>
      <p:pic>
        <p:nvPicPr>
          <p:cNvPr id="1026" name="Picture 2" descr="148 DISTRIROS NO BRASIL EM JULHO 2019">
            <a:extLst>
              <a:ext uri="{FF2B5EF4-FFF2-40B4-BE49-F238E27FC236}">
                <a16:creationId xmlns:a16="http://schemas.microsoft.com/office/drawing/2014/main" xmlns="" id="{82866E50-E281-8F31-5181-EFF67D42C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66" y="2063488"/>
            <a:ext cx="4514477" cy="44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4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2">
            <a:extLst>
              <a:ext uri="{FF2B5EF4-FFF2-40B4-BE49-F238E27FC236}">
                <a16:creationId xmlns:a16="http://schemas.microsoft.com/office/drawing/2014/main" xmlns="" id="{8658FD1D-97E4-4728-93DC-3174BC03C809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70857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29E1C235-56AC-4645-A842-FE5B6A4755BA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xmlns="" id="{AEC1C5C4-50A6-49EF-A0AB-26AA19D6197A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xmlns="" id="{CC660EEA-A93F-47F8-955D-A396576DA235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xmlns="" id="{4DCC2595-C0E3-447C-8491-EF7CB021A53D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xmlns="" id="{C7FC3561-EACD-4F78-8BBF-DD0A4BCF0CC3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678723" y="2273685"/>
            <a:ext cx="11137644" cy="35520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600" i="0" u="none" strike="noStrike" cap="none" normalizeH="0" baseline="0" dirty="0">
                <a:ln>
                  <a:noFill/>
                </a:ln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“Seja qual for o significado do Rotary para nós,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600" i="0" u="none" strike="noStrike" cap="none" normalizeH="0" baseline="0" dirty="0">
                <a:ln>
                  <a:noFill/>
                </a:ln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para o mundo ele será conhecido pelos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600" i="0" u="none" strike="noStrike" cap="none" normalizeH="0" baseline="0" dirty="0">
                <a:ln>
                  <a:noFill/>
                </a:ln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resultados que alcançar.”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3600" dirty="0">
              <a:solidFill>
                <a:srgbClr val="39424A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3600" b="0" i="0" u="none" strike="noStrike" cap="none" normalizeH="0" baseline="0" dirty="0">
              <a:ln>
                <a:noFill/>
              </a:ln>
              <a:solidFill>
                <a:srgbClr val="39424A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                                                                 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Paul Harris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Fundador do Rotary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1">
              <a:spcBef>
                <a:spcPts val="1000"/>
              </a:spcBef>
              <a:defRPr/>
            </a:pPr>
            <a:endParaRPr lang="pt-BR" sz="21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C6C6BEE-1000-20A0-CF82-8DDD54500CEC}"/>
              </a:ext>
            </a:extLst>
          </p:cNvPr>
          <p:cNvSpPr txBox="1"/>
          <p:nvPr/>
        </p:nvSpPr>
        <p:spPr>
          <a:xfrm>
            <a:off x="904971" y="1216055"/>
            <a:ext cx="466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lang="pt-BR" sz="2800" b="1" dirty="0">
                <a:solidFill>
                  <a:srgbClr val="018D8D"/>
                </a:solidFill>
              </a:rPr>
              <a:t>ROTARY INTERNATIONAL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940B54F-8C20-CAA6-2625-F551B6D97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633" y="4795083"/>
            <a:ext cx="585643" cy="58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DF754D0-11A5-8F97-895E-231AC287D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80" y="184215"/>
            <a:ext cx="6094649" cy="165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2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2">
            <a:extLst>
              <a:ext uri="{FF2B5EF4-FFF2-40B4-BE49-F238E27FC236}">
                <a16:creationId xmlns:a16="http://schemas.microsoft.com/office/drawing/2014/main" xmlns="" id="{8658FD1D-97E4-4728-93DC-3174BC03C809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70857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29E1C235-56AC-4645-A842-FE5B6A4755BA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xmlns="" id="{AEC1C5C4-50A6-49EF-A0AB-26AA19D6197A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xmlns="" id="{CC660EEA-A93F-47F8-955D-A396576DA235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xmlns="" id="{4DCC2595-C0E3-447C-8491-EF7CB021A53D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xmlns="" id="{C7FC3561-EACD-4F78-8BBF-DD0A4BCF0CC3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18D8D"/>
                </a:solidFill>
              </a:endParaRP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870857" y="2537641"/>
            <a:ext cx="9411830" cy="35520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u="sng" dirty="0"/>
              <a:t>DO QUE PENSAMOS, DIZEMOS OU FAZEMOS: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dirty="0"/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pt-BR" sz="3600" dirty="0"/>
              <a:t> É a VERDADE?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3600" dirty="0"/>
              <a:t>2. É JUSTO para todos os interessados?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3600" dirty="0"/>
              <a:t>3. Criará BOA VONTADE e MELHORES AMIZADES?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3600" dirty="0"/>
              <a:t>4. Será BENÉFICO para todos os interessados?</a:t>
            </a:r>
            <a:endParaRPr lang="pt-BR" sz="21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C6C6BEE-1000-20A0-CF82-8DDD54500CEC}"/>
              </a:ext>
            </a:extLst>
          </p:cNvPr>
          <p:cNvSpPr txBox="1"/>
          <p:nvPr/>
        </p:nvSpPr>
        <p:spPr>
          <a:xfrm>
            <a:off x="870857" y="1216321"/>
            <a:ext cx="8352151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lang="pt-BR" sz="2800" b="1" dirty="0">
                <a:solidFill>
                  <a:srgbClr val="018D8D"/>
                </a:solidFill>
              </a:rPr>
              <a:t>ROTARY INTERNATIONAL  </a:t>
            </a:r>
          </a:p>
          <a:p>
            <a:pPr algn="ctr" defTabSz="914400">
              <a:spcBef>
                <a:spcPts val="1000"/>
              </a:spcBef>
              <a:defRPr/>
            </a:pPr>
            <a:r>
              <a:rPr lang="pt-BR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 QUÁDRUPLA</a:t>
            </a:r>
            <a:endParaRPr lang="pt-BR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704875D-48D1-3A20-6DC8-D4D7DE397A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80" y="184215"/>
            <a:ext cx="6094649" cy="165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5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E10DF05-7D29-4CA6-95FD-D6D8648BD50F}"/>
              </a:ext>
            </a:extLst>
          </p:cNvPr>
          <p:cNvSpPr/>
          <p:nvPr/>
        </p:nvSpPr>
        <p:spPr>
          <a:xfrm>
            <a:off x="664193" y="2019112"/>
            <a:ext cx="10774433" cy="40830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34988" indent="-358775">
              <a:spcBef>
                <a:spcPts val="600"/>
              </a:spcBef>
              <a:buBlip>
                <a:blip r:embed="rId2"/>
              </a:buBlip>
              <a:defRPr/>
            </a:pPr>
            <a:endParaRPr lang="pt-BR" sz="2200" b="1" dirty="0"/>
          </a:p>
          <a:p>
            <a:pPr marL="534988" indent="-358775">
              <a:spcBef>
                <a:spcPts val="600"/>
              </a:spcBef>
              <a:buBlip>
                <a:blip r:embed="rId2"/>
              </a:buBlip>
              <a:defRPr/>
            </a:pPr>
            <a:endParaRPr lang="pt-BR" sz="2200" b="1" dirty="0"/>
          </a:p>
          <a:p>
            <a:pPr marL="534988" indent="-358775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200" b="1" dirty="0"/>
              <a:t>AÇÃO COMUNITÁRIA DO BEM – DIA DAS CRIANÇAS</a:t>
            </a:r>
          </a:p>
          <a:p>
            <a:pPr marL="534988" indent="-358775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200" b="1" dirty="0"/>
              <a:t>CAMPANHA DIA MUNDIAL DA LIMPEZA</a:t>
            </a:r>
          </a:p>
          <a:p>
            <a:pPr marL="534988" indent="-358775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200" b="1" dirty="0"/>
              <a:t>DOAÇÃO DE CADEIRAS DE RODAS</a:t>
            </a:r>
          </a:p>
          <a:p>
            <a:pPr marL="534988" indent="-358775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200" b="1" dirty="0"/>
              <a:t>CAMPANHA DE VACINAÇÃO NACIONAL CONTRA A PÓLIOMIELITE</a:t>
            </a:r>
          </a:p>
          <a:p>
            <a:pPr marL="534988" indent="-358775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200" b="1" dirty="0"/>
              <a:t>APOIO CAMPANHA MULTIVACINAÇÃO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1200" i="1" dirty="0">
              <a:solidFill>
                <a:srgbClr val="018D8D"/>
              </a:solidFill>
            </a:endParaRPr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b="1" dirty="0"/>
              <a:t>PARCERIA: </a:t>
            </a:r>
            <a:r>
              <a:rPr lang="pt-BR" sz="2100" dirty="0"/>
              <a:t>Rede Supermercados Extra e Casa da Amizade de </a:t>
            </a:r>
            <a:r>
              <a:rPr lang="pt-BR" sz="2100" dirty="0" err="1"/>
              <a:t>SJCampos</a:t>
            </a:r>
            <a:endParaRPr lang="pt-BR" sz="2100" dirty="0"/>
          </a:p>
          <a:p>
            <a:pPr marL="360000" indent="-360000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b="1" dirty="0"/>
              <a:t>TOTAL DE DOAÇÕES: </a:t>
            </a:r>
          </a:p>
          <a:p>
            <a:pPr marL="631825" indent="-271463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dirty="0"/>
              <a:t>400 kg de alimentos</a:t>
            </a:r>
          </a:p>
          <a:p>
            <a:pPr marL="631825" indent="-271463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dirty="0"/>
              <a:t>Brinquedos diversos</a:t>
            </a:r>
          </a:p>
          <a:p>
            <a:pPr marL="358775" lvl="1" indent="-358775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b="1" dirty="0"/>
              <a:t>COMUNIDADES ASSISTIDAS:</a:t>
            </a:r>
            <a:r>
              <a:rPr lang="pt-BR" sz="2100" dirty="0"/>
              <a:t> </a:t>
            </a:r>
          </a:p>
          <a:p>
            <a:pPr marL="631825" lvl="1" indent="-273050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dirty="0"/>
              <a:t>Campanha SOS Bahia - alimentos</a:t>
            </a:r>
          </a:p>
          <a:p>
            <a:pPr marL="631825" lvl="1" indent="-273050">
              <a:spcBef>
                <a:spcPts val="600"/>
              </a:spcBef>
              <a:buBlip>
                <a:blip r:embed="rId2"/>
              </a:buBlip>
              <a:defRPr/>
            </a:pPr>
            <a:r>
              <a:rPr lang="pt-BR" sz="2100" dirty="0"/>
              <a:t>Bairros </a:t>
            </a:r>
            <a:r>
              <a:rPr lang="pt-BR" sz="2100" dirty="0" err="1"/>
              <a:t>Bengalar</a:t>
            </a:r>
            <a:r>
              <a:rPr lang="pt-BR" sz="2100" dirty="0"/>
              <a:t> e Freitas – 380 brinquedos</a:t>
            </a:r>
            <a:endParaRPr lang="pt-BR" sz="1600" dirty="0"/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xmlns="" id="{FACEEA81-0FFB-4120-BAC4-F5A1C0AD0206}"/>
              </a:ext>
            </a:extLst>
          </p:cNvPr>
          <p:cNvCxnSpPr>
            <a:cxnSpLocks/>
          </p:cNvCxnSpPr>
          <p:nvPr/>
        </p:nvCxnSpPr>
        <p:spPr>
          <a:xfrm>
            <a:off x="0" y="1458420"/>
            <a:ext cx="849086" cy="266"/>
          </a:xfrm>
          <a:prstGeom prst="line">
            <a:avLst/>
          </a:prstGeom>
          <a:ln w="38100">
            <a:solidFill>
              <a:srgbClr val="01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3282028F-5931-4F52-9835-47C65FE76734}"/>
              </a:ext>
            </a:extLst>
          </p:cNvPr>
          <p:cNvGrpSpPr/>
          <p:nvPr/>
        </p:nvGrpSpPr>
        <p:grpSpPr>
          <a:xfrm>
            <a:off x="0" y="6103190"/>
            <a:ext cx="763443" cy="769800"/>
            <a:chOff x="0" y="6103190"/>
            <a:chExt cx="763443" cy="769800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C8B9C870-BEF0-4495-AE33-039C1A9D226C}"/>
                </a:ext>
              </a:extLst>
            </p:cNvPr>
            <p:cNvSpPr/>
            <p:nvPr/>
          </p:nvSpPr>
          <p:spPr>
            <a:xfrm>
              <a:off x="0" y="6553334"/>
              <a:ext cx="319656" cy="319656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xmlns="" id="{033B6052-8A93-48B9-A07B-4D28FEF9EFC2}"/>
                </a:ext>
              </a:extLst>
            </p:cNvPr>
            <p:cNvSpPr/>
            <p:nvPr/>
          </p:nvSpPr>
          <p:spPr>
            <a:xfrm>
              <a:off x="319656" y="6354834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xmlns="" id="{4062E3A0-B275-427C-8AAB-9B5B3291DE00}"/>
                </a:ext>
              </a:extLst>
            </p:cNvPr>
            <p:cNvSpPr/>
            <p:nvPr/>
          </p:nvSpPr>
          <p:spPr>
            <a:xfrm>
              <a:off x="564943" y="6308928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xmlns="" id="{37C4C440-8B0E-49CB-B2B0-D1D7D242E88E}"/>
                </a:ext>
              </a:extLst>
            </p:cNvPr>
            <p:cNvSpPr/>
            <p:nvPr/>
          </p:nvSpPr>
          <p:spPr>
            <a:xfrm>
              <a:off x="220406" y="6103190"/>
              <a:ext cx="198500" cy="198500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8D8D"/>
                </a:solidFill>
              </a:endParaRP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DFA29A3-8FA5-14F8-242B-66047A0F6FF1}"/>
              </a:ext>
            </a:extLst>
          </p:cNvPr>
          <p:cNvSpPr txBox="1"/>
          <p:nvPr/>
        </p:nvSpPr>
        <p:spPr>
          <a:xfrm>
            <a:off x="879895" y="1204746"/>
            <a:ext cx="6245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18D8D"/>
                </a:solidFill>
              </a:rPr>
              <a:t>ATIVIDADES E PROJETOS DO CLUBE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655F13E-05C9-9D7D-6A45-0FC0BE255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89" y="431872"/>
            <a:ext cx="529734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73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21-22">
      <a:dk1>
        <a:srgbClr val="0C3C7C"/>
      </a:dk1>
      <a:lt1>
        <a:srgbClr val="FFFFFF"/>
      </a:lt1>
      <a:dk2>
        <a:srgbClr val="58585A"/>
      </a:dk2>
      <a:lt2>
        <a:srgbClr val="E6E5D8"/>
      </a:lt2>
      <a:accent1>
        <a:srgbClr val="872175"/>
      </a:accent1>
      <a:accent2>
        <a:srgbClr val="C10042"/>
      </a:accent2>
      <a:accent3>
        <a:srgbClr val="018D8D"/>
      </a:accent3>
      <a:accent4>
        <a:srgbClr val="FF7600"/>
      </a:accent4>
      <a:accent5>
        <a:srgbClr val="0050A2"/>
      </a:accent5>
      <a:accent6>
        <a:srgbClr val="00B0F0"/>
      </a:accent6>
      <a:hlink>
        <a:srgbClr val="FFFFFF"/>
      </a:hlink>
      <a:folHlink>
        <a:srgbClr val="C6BC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8761</TotalTime>
  <Words>1205</Words>
  <Application>Microsoft Office PowerPoint</Application>
  <PresentationFormat>Personalizar</PresentationFormat>
  <Paragraphs>227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Avicienna</dc:creator>
  <cp:lastModifiedBy>Marisa do Prado Sa Durante</cp:lastModifiedBy>
  <cp:revision>461</cp:revision>
  <cp:lastPrinted>2021-07-03T15:25:10Z</cp:lastPrinted>
  <dcterms:created xsi:type="dcterms:W3CDTF">2020-12-23T05:54:55Z</dcterms:created>
  <dcterms:modified xsi:type="dcterms:W3CDTF">2024-07-29T14:03:02Z</dcterms:modified>
</cp:coreProperties>
</file>