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7" r:id="rId4"/>
    <p:sldId id="264" r:id="rId5"/>
    <p:sldId id="279" r:id="rId6"/>
  </p:sldIdLst>
  <p:sldSz cx="9906000" cy="6858000" type="A4"/>
  <p:notesSz cx="9939338" cy="68072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431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7" d="100"/>
          <a:sy n="77" d="100"/>
        </p:scale>
        <p:origin x="-972" y="-2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10-D914-46A3-9F76-7A4DF9C9F05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4036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10-D914-46A3-9F76-7A4DF9C9F05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9153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10-D914-46A3-9F76-7A4DF9C9F05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0953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10-D914-46A3-9F76-7A4DF9C9F05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601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10-D914-46A3-9F76-7A4DF9C9F05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942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10-D914-46A3-9F76-7A4DF9C9F05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0226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10-D914-46A3-9F76-7A4DF9C9F05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042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10-D914-46A3-9F76-7A4DF9C9F05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1550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10-D914-46A3-9F76-7A4DF9C9F05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7074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10-D914-46A3-9F76-7A4DF9C9F05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1734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10-D914-46A3-9F76-7A4DF9C9F05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1302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7000"/>
              </a:schemeClr>
            </a:gs>
            <a:gs pos="48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9B810-D914-46A3-9F76-7A4DF9C9F05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4177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41565" y="0"/>
            <a:ext cx="9833955" cy="4952980"/>
            <a:chOff x="41565" y="0"/>
            <a:chExt cx="9833955" cy="4952980"/>
          </a:xfrm>
        </p:grpSpPr>
        <p:pic>
          <p:nvPicPr>
            <p:cNvPr id="4" name="Imagem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565" y="0"/>
              <a:ext cx="5249008" cy="1095528"/>
            </a:xfrm>
            <a:prstGeom prst="rect">
              <a:avLst/>
            </a:prstGeom>
          </p:spPr>
        </p:pic>
        <p:grpSp>
          <p:nvGrpSpPr>
            <p:cNvPr id="10" name="Grupo 9"/>
            <p:cNvGrpSpPr/>
            <p:nvPr/>
          </p:nvGrpSpPr>
          <p:grpSpPr>
            <a:xfrm>
              <a:off x="5128950" y="0"/>
              <a:ext cx="4746570" cy="1095528"/>
              <a:chOff x="5128950" y="0"/>
              <a:chExt cx="4746570" cy="1095528"/>
            </a:xfrm>
          </p:grpSpPr>
          <p:pic>
            <p:nvPicPr>
              <p:cNvPr id="7" name="Imagem 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90573" y="0"/>
                <a:ext cx="4584947" cy="1095528"/>
              </a:xfrm>
              <a:prstGeom prst="rect">
                <a:avLst/>
              </a:prstGeom>
            </p:spPr>
          </p:pic>
          <p:pic>
            <p:nvPicPr>
              <p:cNvPr id="5" name="Imagem 4"/>
              <p:cNvPicPr>
                <a:picLocks noChangeAspect="1"/>
              </p:cNvPicPr>
              <p:nvPr/>
            </p:nvPicPr>
            <p:blipFill rotWithShape="1">
              <a:blip r:embed="rId4"/>
              <a:srcRect l="14846"/>
              <a:stretch/>
            </p:blipFill>
            <p:spPr>
              <a:xfrm>
                <a:off x="5128950" y="101751"/>
                <a:ext cx="1094462" cy="892025"/>
              </a:xfrm>
              <a:prstGeom prst="rect">
                <a:avLst/>
              </a:prstGeom>
            </p:spPr>
          </p:pic>
          <p:sp>
            <p:nvSpPr>
              <p:cNvPr id="8" name="CaixaDeTexto 7"/>
              <p:cNvSpPr txBox="1"/>
              <p:nvPr/>
            </p:nvSpPr>
            <p:spPr>
              <a:xfrm>
                <a:off x="6223413" y="199658"/>
                <a:ext cx="358560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Secretaria de Urbanismo e Sustentabilidade</a:t>
                </a:r>
              </a:p>
            </p:txBody>
          </p:sp>
        </p:grpSp>
        <p:sp>
          <p:nvSpPr>
            <p:cNvPr id="9" name="CaixaDeTexto 8"/>
            <p:cNvSpPr txBox="1"/>
            <p:nvPr/>
          </p:nvSpPr>
          <p:spPr>
            <a:xfrm>
              <a:off x="210589" y="2152213"/>
              <a:ext cx="9484822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400" dirty="0">
                  <a:latin typeface="Arial" panose="020B0604020202020204" pitchFamily="34" charset="0"/>
                  <a:cs typeface="Arial" panose="020B0604020202020204" pitchFamily="34" charset="0"/>
                </a:rPr>
                <a:t>Status dos trabalhos voltados para a Revisão do Plano Municipal de Gestão Integrada de Resíduos Sólidos de São José dos Campos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0112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/>
        </p:nvGrpSpPr>
        <p:grpSpPr>
          <a:xfrm>
            <a:off x="36022" y="0"/>
            <a:ext cx="9833955" cy="6776665"/>
            <a:chOff x="41565" y="0"/>
            <a:chExt cx="9833955" cy="6776665"/>
          </a:xfrm>
        </p:grpSpPr>
        <p:sp>
          <p:nvSpPr>
            <p:cNvPr id="6" name="CaixaDeTexto 5"/>
            <p:cNvSpPr txBox="1"/>
            <p:nvPr/>
          </p:nvSpPr>
          <p:spPr>
            <a:xfrm>
              <a:off x="6385035" y="224597"/>
              <a:ext cx="2945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Secretária de Urbanismo e Sustentabilidade</a:t>
              </a:r>
            </a:p>
          </p:txBody>
        </p:sp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565" y="0"/>
              <a:ext cx="5249008" cy="1095528"/>
            </a:xfrm>
            <a:prstGeom prst="rect">
              <a:avLst/>
            </a:prstGeom>
          </p:spPr>
        </p:pic>
        <p:grpSp>
          <p:nvGrpSpPr>
            <p:cNvPr id="8" name="Grupo 7"/>
            <p:cNvGrpSpPr/>
            <p:nvPr/>
          </p:nvGrpSpPr>
          <p:grpSpPr>
            <a:xfrm>
              <a:off x="5128950" y="0"/>
              <a:ext cx="4746570" cy="1095528"/>
              <a:chOff x="5128950" y="0"/>
              <a:chExt cx="4746570" cy="1095528"/>
            </a:xfrm>
          </p:grpSpPr>
          <p:pic>
            <p:nvPicPr>
              <p:cNvPr id="9" name="Imagem 8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90573" y="0"/>
                <a:ext cx="4584947" cy="1095528"/>
              </a:xfrm>
              <a:prstGeom prst="rect">
                <a:avLst/>
              </a:prstGeom>
            </p:spPr>
          </p:pic>
          <p:pic>
            <p:nvPicPr>
              <p:cNvPr id="10" name="Imagem 9"/>
              <p:cNvPicPr>
                <a:picLocks noChangeAspect="1"/>
              </p:cNvPicPr>
              <p:nvPr/>
            </p:nvPicPr>
            <p:blipFill rotWithShape="1">
              <a:blip r:embed="rId4"/>
              <a:srcRect l="14846"/>
              <a:stretch/>
            </p:blipFill>
            <p:spPr>
              <a:xfrm>
                <a:off x="5128950" y="101751"/>
                <a:ext cx="1094462" cy="892025"/>
              </a:xfrm>
              <a:prstGeom prst="rect">
                <a:avLst/>
              </a:prstGeom>
            </p:spPr>
          </p:pic>
          <p:sp>
            <p:nvSpPr>
              <p:cNvPr id="11" name="CaixaDeTexto 10"/>
              <p:cNvSpPr txBox="1"/>
              <p:nvPr/>
            </p:nvSpPr>
            <p:spPr>
              <a:xfrm>
                <a:off x="6385035" y="224597"/>
                <a:ext cx="294552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Secretaria de Urbanismo e Sustentabilidade</a:t>
                </a:r>
              </a:p>
            </p:txBody>
          </p:sp>
        </p:grpSp>
        <p:sp>
          <p:nvSpPr>
            <p:cNvPr id="3" name="CaixaDeTexto 2"/>
            <p:cNvSpPr txBox="1"/>
            <p:nvPr/>
          </p:nvSpPr>
          <p:spPr>
            <a:xfrm>
              <a:off x="322944" y="1513686"/>
              <a:ext cx="9318306" cy="526297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342900" indent="-342900">
                <a:buFont typeface="Wingdings" panose="05000000000000000000" pitchFamily="2" charset="2"/>
                <a:buChar char="ü"/>
              </a:pPr>
              <a:r>
                <a:rPr lang="pt-BR" sz="2400" dirty="0">
                  <a:latin typeface="Arial" panose="020B0604020202020204" pitchFamily="34" charset="0"/>
                  <a:cs typeface="Arial" panose="020B0604020202020204" pitchFamily="34" charset="0"/>
                </a:rPr>
                <a:t>10/09/2025 - Aprovação do aporte financeiro de R$ 605.000,00 pelo Fundo de Municipal de Conservação Ambiental - FUMCAM.</a:t>
              </a:r>
            </a:p>
            <a:p>
              <a:pPr marL="342900" indent="-342900">
                <a:buFont typeface="Wingdings" panose="05000000000000000000" pitchFamily="2" charset="2"/>
                <a:buChar char="ü"/>
              </a:pPr>
              <a:endParaRPr lang="pt-B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 algn="just">
                <a:buFont typeface="Wingdings" panose="05000000000000000000" pitchFamily="2" charset="2"/>
                <a:buChar char="ü"/>
              </a:pPr>
              <a:r>
                <a:rPr lang="pt-BR" sz="2400" dirty="0">
                  <a:latin typeface="Arial" panose="020B0604020202020204" pitchFamily="34" charset="0"/>
                  <a:cs typeface="Arial" panose="020B0604020202020204" pitchFamily="34" charset="0"/>
                </a:rPr>
                <a:t>24/10/2025 - Amparando-se pelo inciso XV do Art. 75 da Lei Federal n° 14.133/2021 a DDAMC/DGA/SEURBS iniciou uma pesquisa de preço junto a 04 Fundações de Apoio Técnico para realização dos trabalhos de Revisão do PMGIRS.</a:t>
              </a:r>
            </a:p>
            <a:p>
              <a:pPr marL="342900" indent="-342900" algn="just">
                <a:buFont typeface="Wingdings" panose="05000000000000000000" pitchFamily="2" charset="2"/>
                <a:buChar char="ü"/>
              </a:pPr>
              <a:endParaRPr lang="pt-B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 algn="just">
                <a:buFont typeface="Wingdings" panose="05000000000000000000" pitchFamily="2" charset="2"/>
                <a:buChar char="ü"/>
              </a:pPr>
              <a:r>
                <a:rPr lang="pt-BR" sz="2400" dirty="0">
                  <a:latin typeface="Arial" panose="020B0604020202020204" pitchFamily="34" charset="0"/>
                  <a:cs typeface="Arial" panose="020B0604020202020204" pitchFamily="34" charset="0"/>
                </a:rPr>
                <a:t>30 e 31/10/2025 - Após receberem e-mails acompanhados do TR e do Plano de </a:t>
              </a:r>
              <a:r>
                <a:rPr lang="pt-BR" sz="2400">
                  <a:latin typeface="Arial" panose="020B0604020202020204" pitchFamily="34" charset="0"/>
                  <a:cs typeface="Arial" panose="020B0604020202020204" pitchFamily="34" charset="0"/>
                </a:rPr>
                <a:t>Trabalho </a:t>
              </a:r>
              <a:r>
                <a:rPr lang="pt-BR" sz="2400" smtClean="0">
                  <a:latin typeface="Arial" panose="020B0604020202020204" pitchFamily="34" charset="0"/>
                  <a:cs typeface="Arial" panose="020B0604020202020204" pitchFamily="34" charset="0"/>
                </a:rPr>
                <a:t>aprovados </a:t>
              </a:r>
              <a:r>
                <a:rPr lang="pt-BR" sz="2400" dirty="0">
                  <a:latin typeface="Arial" panose="020B0604020202020204" pitchFamily="34" charset="0"/>
                  <a:cs typeface="Arial" panose="020B0604020202020204" pitchFamily="34" charset="0"/>
                </a:rPr>
                <a:t>pelas </a:t>
              </a:r>
              <a:r>
                <a:rPr lang="pt-BR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CTs</a:t>
              </a:r>
              <a:r>
                <a:rPr lang="pt-BR" sz="2400" dirty="0">
                  <a:latin typeface="Arial" panose="020B0604020202020204" pitchFamily="34" charset="0"/>
                  <a:cs typeface="Arial" panose="020B0604020202020204" pitchFamily="34" charset="0"/>
                </a:rPr>
                <a:t> de Saneamento e de Resíduos Sólidos do COMAM, de um Cronograma Físico e Financeiro e um pedido formalizado de cotação as respectivas Fundações encaminharam seus orçamentos.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85924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/>
        </p:nvGrpSpPr>
        <p:grpSpPr>
          <a:xfrm>
            <a:off x="41565" y="0"/>
            <a:ext cx="9833955" cy="1095528"/>
            <a:chOff x="41565" y="0"/>
            <a:chExt cx="9833955" cy="1095528"/>
          </a:xfrm>
        </p:grpSpPr>
        <p:sp>
          <p:nvSpPr>
            <p:cNvPr id="6" name="CaixaDeTexto 5"/>
            <p:cNvSpPr txBox="1"/>
            <p:nvPr/>
          </p:nvSpPr>
          <p:spPr>
            <a:xfrm>
              <a:off x="6385035" y="224597"/>
              <a:ext cx="2945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Secretária de Urbanismo e Sustentabilidade</a:t>
              </a:r>
            </a:p>
          </p:txBody>
        </p:sp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565" y="0"/>
              <a:ext cx="5249008" cy="1095528"/>
            </a:xfrm>
            <a:prstGeom prst="rect">
              <a:avLst/>
            </a:prstGeom>
          </p:spPr>
        </p:pic>
        <p:grpSp>
          <p:nvGrpSpPr>
            <p:cNvPr id="8" name="Grupo 7"/>
            <p:cNvGrpSpPr/>
            <p:nvPr/>
          </p:nvGrpSpPr>
          <p:grpSpPr>
            <a:xfrm>
              <a:off x="5128950" y="0"/>
              <a:ext cx="4746570" cy="1095528"/>
              <a:chOff x="5128950" y="0"/>
              <a:chExt cx="4746570" cy="1095528"/>
            </a:xfrm>
          </p:grpSpPr>
          <p:pic>
            <p:nvPicPr>
              <p:cNvPr id="9" name="Imagem 8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90573" y="0"/>
                <a:ext cx="4584947" cy="1095528"/>
              </a:xfrm>
              <a:prstGeom prst="rect">
                <a:avLst/>
              </a:prstGeom>
            </p:spPr>
          </p:pic>
          <p:pic>
            <p:nvPicPr>
              <p:cNvPr id="10" name="Imagem 9"/>
              <p:cNvPicPr>
                <a:picLocks noChangeAspect="1"/>
              </p:cNvPicPr>
              <p:nvPr/>
            </p:nvPicPr>
            <p:blipFill rotWithShape="1">
              <a:blip r:embed="rId4"/>
              <a:srcRect l="14846"/>
              <a:stretch/>
            </p:blipFill>
            <p:spPr>
              <a:xfrm>
                <a:off x="5128950" y="101751"/>
                <a:ext cx="1094462" cy="892025"/>
              </a:xfrm>
              <a:prstGeom prst="rect">
                <a:avLst/>
              </a:prstGeom>
            </p:spPr>
          </p:pic>
          <p:sp>
            <p:nvSpPr>
              <p:cNvPr id="11" name="CaixaDeTexto 10"/>
              <p:cNvSpPr txBox="1"/>
              <p:nvPr/>
            </p:nvSpPr>
            <p:spPr>
              <a:xfrm>
                <a:off x="6385035" y="224597"/>
                <a:ext cx="294552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Secretaria de Urbanismo e Sustentabilidade</a:t>
                </a:r>
              </a:p>
            </p:txBody>
          </p:sp>
        </p:grpSp>
      </p:grp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A8427CC2-3CE4-EEB1-4996-AD2D1DDC142A}"/>
              </a:ext>
            </a:extLst>
          </p:cNvPr>
          <p:cNvSpPr txBox="1"/>
          <p:nvPr/>
        </p:nvSpPr>
        <p:spPr>
          <a:xfrm>
            <a:off x="300148" y="1660330"/>
            <a:ext cx="9318306" cy="526297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10/11/2025 - as Fundações supracitadas foram instadas à apresentarem um acervo técnico comprovando a elaboração de Planos Municipais de Gestão Integrada de Resíduos Sólidos.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13 e 14/11/2025 obteve-se respostas de apenas 03 Fundações - FUNDACE, FAPETEC e FESPSP, acompanhadas de suas respectivas documentações.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05/01/2026 - Portaria Conjunta nº 01/SEURBS/SMC/SAJ/2026 - compõe comissão de estudos técnicos com representantes SEURBS, SMC, SAJ, para contratação de serviços especializados para a revisão do PMGIRS.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xmlns="" id="{C7619BAD-543E-1062-17C1-EBAE153066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920" y="1122445"/>
            <a:ext cx="9018160" cy="1248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065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/>
        </p:nvGrpSpPr>
        <p:grpSpPr>
          <a:xfrm>
            <a:off x="41565" y="0"/>
            <a:ext cx="9833955" cy="1095528"/>
            <a:chOff x="41565" y="0"/>
            <a:chExt cx="9833955" cy="1095528"/>
          </a:xfrm>
        </p:grpSpPr>
        <p:sp>
          <p:nvSpPr>
            <p:cNvPr id="6" name="CaixaDeTexto 5"/>
            <p:cNvSpPr txBox="1"/>
            <p:nvPr/>
          </p:nvSpPr>
          <p:spPr>
            <a:xfrm>
              <a:off x="6385035" y="224597"/>
              <a:ext cx="2945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Secretária de Urbanismo e Sustentabilidade</a:t>
              </a:r>
            </a:p>
          </p:txBody>
        </p:sp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565" y="0"/>
              <a:ext cx="5249008" cy="1095528"/>
            </a:xfrm>
            <a:prstGeom prst="rect">
              <a:avLst/>
            </a:prstGeom>
          </p:spPr>
        </p:pic>
        <p:grpSp>
          <p:nvGrpSpPr>
            <p:cNvPr id="8" name="Grupo 7"/>
            <p:cNvGrpSpPr/>
            <p:nvPr/>
          </p:nvGrpSpPr>
          <p:grpSpPr>
            <a:xfrm>
              <a:off x="5128950" y="0"/>
              <a:ext cx="4746570" cy="1095528"/>
              <a:chOff x="5128950" y="0"/>
              <a:chExt cx="4746570" cy="1095528"/>
            </a:xfrm>
          </p:grpSpPr>
          <p:pic>
            <p:nvPicPr>
              <p:cNvPr id="9" name="Imagem 8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90573" y="0"/>
                <a:ext cx="4584947" cy="1095528"/>
              </a:xfrm>
              <a:prstGeom prst="rect">
                <a:avLst/>
              </a:prstGeom>
            </p:spPr>
          </p:pic>
          <p:pic>
            <p:nvPicPr>
              <p:cNvPr id="10" name="Imagem 9"/>
              <p:cNvPicPr>
                <a:picLocks noChangeAspect="1"/>
              </p:cNvPicPr>
              <p:nvPr/>
            </p:nvPicPr>
            <p:blipFill rotWithShape="1">
              <a:blip r:embed="rId4"/>
              <a:srcRect l="14846"/>
              <a:stretch/>
            </p:blipFill>
            <p:spPr>
              <a:xfrm>
                <a:off x="5128950" y="101751"/>
                <a:ext cx="1094462" cy="892025"/>
              </a:xfrm>
              <a:prstGeom prst="rect">
                <a:avLst/>
              </a:prstGeom>
            </p:spPr>
          </p:pic>
          <p:sp>
            <p:nvSpPr>
              <p:cNvPr id="11" name="CaixaDeTexto 10"/>
              <p:cNvSpPr txBox="1"/>
              <p:nvPr/>
            </p:nvSpPr>
            <p:spPr>
              <a:xfrm>
                <a:off x="6385035" y="224597"/>
                <a:ext cx="294552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Secretaria de Urbanismo e Sustentabilidade</a:t>
                </a:r>
              </a:p>
            </p:txBody>
          </p:sp>
        </p:grpSp>
      </p:grp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D3DD9878-EAEC-4859-5B12-010090FD2E64}"/>
              </a:ext>
            </a:extLst>
          </p:cNvPr>
          <p:cNvSpPr txBox="1"/>
          <p:nvPr/>
        </p:nvSpPr>
        <p:spPr>
          <a:xfrm>
            <a:off x="317401" y="1187661"/>
            <a:ext cx="9318306" cy="563231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22/01/2026 - Subsidiada por um Relatório contendo toda a documentação encaminhada pelas 03 Fundações a Comissão de Estudos Técnicos realizou uma reunião on-line para discussão, análise e escolha da entidade que prestará assessoria, consultoria para os debates públicos e a construção da Revisão do PMGIRS/SJC. Ficou registrada em ATA a ausência das Fundações FAPETEC e FUNDACE e a escolha por unanimidade, após oitiva, da FESPSP para prosseguimento com o processo de sua contratação.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No momento estão sendo finalizadas as documentações de acordo com o Decreto Municipal 19637/2024 para análise  do Departamento de Planejamento e Gestão de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Recursos – DPGR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 prosseguimento com a elaboração do contrato junto a entidade escolhida.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218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-66502" y="0"/>
            <a:ext cx="9972502" cy="5541173"/>
            <a:chOff x="-66502" y="0"/>
            <a:chExt cx="9972502" cy="5541173"/>
          </a:xfrm>
        </p:grpSpPr>
        <p:grpSp>
          <p:nvGrpSpPr>
            <p:cNvPr id="4" name="Grupo 3"/>
            <p:cNvGrpSpPr/>
            <p:nvPr/>
          </p:nvGrpSpPr>
          <p:grpSpPr>
            <a:xfrm>
              <a:off x="-66502" y="2546584"/>
              <a:ext cx="9972502" cy="2994589"/>
              <a:chOff x="-30480" y="2546584"/>
              <a:chExt cx="9936480" cy="2994589"/>
            </a:xfrm>
          </p:grpSpPr>
          <p:sp>
            <p:nvSpPr>
              <p:cNvPr id="5" name="CaixaDeTexto 4"/>
              <p:cNvSpPr txBox="1"/>
              <p:nvPr/>
            </p:nvSpPr>
            <p:spPr>
              <a:xfrm>
                <a:off x="0" y="2546584"/>
                <a:ext cx="99060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Obrigado pela atenção de todos</a:t>
                </a:r>
              </a:p>
            </p:txBody>
          </p:sp>
          <p:sp>
            <p:nvSpPr>
              <p:cNvPr id="6" name="CaixaDeTexto 5"/>
              <p:cNvSpPr txBox="1"/>
              <p:nvPr/>
            </p:nvSpPr>
            <p:spPr>
              <a:xfrm>
                <a:off x="-30480" y="3602181"/>
                <a:ext cx="9906000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Divisão de Desenvolvimento Ambiental e Mudanças Climáticas </a:t>
                </a:r>
              </a:p>
              <a:p>
                <a:pPr algn="ctr"/>
                <a:endParaRPr lang="pt-BR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pt-BR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Contatos DDAMC/DGA/SEURBS</a:t>
                </a:r>
              </a:p>
              <a:p>
                <a:pPr algn="ctr"/>
                <a:r>
                  <a:rPr lang="pt-BR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(12) 39478601</a:t>
                </a:r>
              </a:p>
              <a:p>
                <a:pPr algn="ctr"/>
                <a:r>
                  <a:rPr lang="pt-BR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eduardo.montesi@sjc.sp.gov.br</a:t>
                </a:r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6385035" y="224597"/>
              <a:ext cx="2945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Secretária de Urbanismo e Sustentabilidade</a:t>
              </a:r>
            </a:p>
          </p:txBody>
        </p:sp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565" y="0"/>
              <a:ext cx="5249008" cy="1095528"/>
            </a:xfrm>
            <a:prstGeom prst="rect">
              <a:avLst/>
            </a:prstGeom>
          </p:spPr>
        </p:pic>
        <p:grpSp>
          <p:nvGrpSpPr>
            <p:cNvPr id="9" name="Grupo 8"/>
            <p:cNvGrpSpPr/>
            <p:nvPr/>
          </p:nvGrpSpPr>
          <p:grpSpPr>
            <a:xfrm>
              <a:off x="5128950" y="0"/>
              <a:ext cx="4746570" cy="1095528"/>
              <a:chOff x="5128950" y="0"/>
              <a:chExt cx="4746570" cy="1095528"/>
            </a:xfrm>
          </p:grpSpPr>
          <p:pic>
            <p:nvPicPr>
              <p:cNvPr id="10" name="Imagem 9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90573" y="0"/>
                <a:ext cx="4584947" cy="1095528"/>
              </a:xfrm>
              <a:prstGeom prst="rect">
                <a:avLst/>
              </a:prstGeom>
            </p:spPr>
          </p:pic>
          <p:pic>
            <p:nvPicPr>
              <p:cNvPr id="11" name="Imagem 10"/>
              <p:cNvPicPr>
                <a:picLocks noChangeAspect="1"/>
              </p:cNvPicPr>
              <p:nvPr/>
            </p:nvPicPr>
            <p:blipFill rotWithShape="1">
              <a:blip r:embed="rId4"/>
              <a:srcRect l="14846"/>
              <a:stretch/>
            </p:blipFill>
            <p:spPr>
              <a:xfrm>
                <a:off x="5128950" y="101751"/>
                <a:ext cx="1094462" cy="892025"/>
              </a:xfrm>
              <a:prstGeom prst="rect">
                <a:avLst/>
              </a:prstGeom>
            </p:spPr>
          </p:pic>
          <p:sp>
            <p:nvSpPr>
              <p:cNvPr id="12" name="CaixaDeTexto 11"/>
              <p:cNvSpPr txBox="1"/>
              <p:nvPr/>
            </p:nvSpPr>
            <p:spPr>
              <a:xfrm>
                <a:off x="6385035" y="224597"/>
                <a:ext cx="294552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Secretaria de Urbanismo e Sustentabilidade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278805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577</TotalTime>
  <Words>385</Words>
  <Application>Microsoft Office PowerPoint</Application>
  <PresentationFormat>Papel A4 (210 x 297 mm)</PresentationFormat>
  <Paragraphs>31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PMSJC ADM-2024)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Eduardo Cunha Montesi</dc:creator>
  <cp:lastModifiedBy>Marisa do Prado Sa Durante</cp:lastModifiedBy>
  <cp:revision>58</cp:revision>
  <cp:lastPrinted>2025-09-18T18:18:40Z</cp:lastPrinted>
  <dcterms:created xsi:type="dcterms:W3CDTF">2025-08-06T17:41:00Z</dcterms:created>
  <dcterms:modified xsi:type="dcterms:W3CDTF">2026-02-26T20:14:11Z</dcterms:modified>
</cp:coreProperties>
</file>